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53"/>
  </p:notesMasterIdLst>
  <p:sldIdLst>
    <p:sldId id="328" r:id="rId2"/>
    <p:sldId id="337" r:id="rId3"/>
    <p:sldId id="329" r:id="rId4"/>
    <p:sldId id="338" r:id="rId5"/>
    <p:sldId id="258" r:id="rId6"/>
    <p:sldId id="257" r:id="rId7"/>
    <p:sldId id="311" r:id="rId8"/>
    <p:sldId id="266" r:id="rId9"/>
    <p:sldId id="267" r:id="rId10"/>
    <p:sldId id="268" r:id="rId11"/>
    <p:sldId id="271" r:id="rId12"/>
    <p:sldId id="269" r:id="rId13"/>
    <p:sldId id="272" r:id="rId14"/>
    <p:sldId id="274" r:id="rId15"/>
    <p:sldId id="275" r:id="rId16"/>
    <p:sldId id="323" r:id="rId17"/>
    <p:sldId id="312" r:id="rId18"/>
    <p:sldId id="314" r:id="rId19"/>
    <p:sldId id="280" r:id="rId20"/>
    <p:sldId id="281" r:id="rId21"/>
    <p:sldId id="282" r:id="rId22"/>
    <p:sldId id="284" r:id="rId23"/>
    <p:sldId id="283" r:id="rId24"/>
    <p:sldId id="287" r:id="rId25"/>
    <p:sldId id="324" r:id="rId26"/>
    <p:sldId id="313" r:id="rId27"/>
    <p:sldId id="316" r:id="rId28"/>
    <p:sldId id="290" r:id="rId29"/>
    <p:sldId id="291" r:id="rId30"/>
    <p:sldId id="292" r:id="rId31"/>
    <p:sldId id="294" r:id="rId32"/>
    <p:sldId id="293" r:id="rId33"/>
    <p:sldId id="325" r:id="rId34"/>
    <p:sldId id="319" r:id="rId35"/>
    <p:sldId id="331" r:id="rId36"/>
    <p:sldId id="332" r:id="rId37"/>
    <p:sldId id="299" r:id="rId38"/>
    <p:sldId id="334" r:id="rId39"/>
    <p:sldId id="335" r:id="rId40"/>
    <p:sldId id="336" r:id="rId41"/>
    <p:sldId id="330" r:id="rId42"/>
    <p:sldId id="318" r:id="rId43"/>
    <p:sldId id="296" r:id="rId44"/>
    <p:sldId id="333" r:id="rId45"/>
    <p:sldId id="300" r:id="rId46"/>
    <p:sldId id="302" r:id="rId47"/>
    <p:sldId id="303" r:id="rId48"/>
    <p:sldId id="326" r:id="rId49"/>
    <p:sldId id="321" r:id="rId50"/>
    <p:sldId id="322" r:id="rId51"/>
    <p:sldId id="263" r:id="rId52"/>
  </p:sldIdLst>
  <p:sldSz cx="9144000" cy="6858000" type="screen4x3"/>
  <p:notesSz cx="6994525" cy="9280525"/>
  <p:embeddedFontLst>
    <p:embeddedFont>
      <p:font typeface="Myriad Web Pro" charset="0"/>
      <p:regular r:id="rId54"/>
      <p:bold r:id="rId55"/>
      <p:italic r:id="rId56"/>
    </p:embeddedFont>
    <p:embeddedFont>
      <p:font typeface="Calibri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78686" autoAdjust="0"/>
  </p:normalViewPr>
  <p:slideViewPr>
    <p:cSldViewPr>
      <p:cViewPr>
        <p:scale>
          <a:sx n="70" d="100"/>
          <a:sy n="70" d="100"/>
        </p:scale>
        <p:origin x="-214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A897B8-CBB7-48D7-B034-AA1B025259C4}" type="datetimeFigureOut">
              <a:rPr lang="en-US"/>
              <a:pPr>
                <a:defRPr/>
              </a:pPr>
              <a:t>6/15/2013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ADDB3-1737-47AD-95E2-701AD814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92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21CA5E-45ED-441D-96B1-03639A33113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Thanks Mike,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marL="0" lvl="2" eaLnBrk="1" hangingPunct="1">
              <a:spcBef>
                <a:spcPct val="0"/>
              </a:spcBef>
            </a:pPr>
            <a:r>
              <a:rPr lang="en-US" smtClean="0"/>
              <a:t>Given these MRI findings, our Neurosurgeons performed an evacuation of the epidural abscess and L3 laminectomy. Intraoperatively they described Phlegmon-like material adherent to clumping nerve roots and a small amount of pus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D201EE-EE6E-450A-80BD-840DBD59A28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an intraoperative image from a patient with a similar presentation, showing a thecal sac with visible phlegmon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0D94D0-1710-40B2-B502-5C0C5E1617E2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Pathology from the intradural abscess showed purulent inflammation on H+E stain,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fungal hyphae on GMS stain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1EF6CA-467A-4D47-BCD5-EB13C2B6120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Given these operative and pathology findings,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patient was re-started on voriconazole and lipsomal amphotericin, and continued dual therapy for 5 weeks.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marL="0" lvl="1" eaLnBrk="1" hangingPunct="1">
              <a:spcBef>
                <a:spcPct val="0"/>
              </a:spcBef>
            </a:pPr>
            <a:r>
              <a:rPr lang="en-US" smtClean="0"/>
              <a:t>She had a follow-up MRI 62 days after injection which showed stable arachnoiditis with intradural involvement, and postoperative changes/enhancement at laminectomy site</a:t>
            </a:r>
          </a:p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marL="0" lvl="1" eaLnBrk="1" hangingPunct="1">
              <a:spcBef>
                <a:spcPct val="0"/>
              </a:spcBef>
            </a:pPr>
            <a:r>
              <a:rPr lang="en-US" smtClean="0"/>
              <a:t>At 71 days after injection, her symptoms had improved sufficiently for discharge, and she is continuing treatment on oral voriconazole.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032F4D-98B2-46C2-8998-9EE03F9A069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summarize the key points of this case: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Remember that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</a:t>
            </a:r>
            <a:r>
              <a:rPr lang="en-US" u="sng" smtClean="0"/>
              <a:t>Diagnosis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-Parameningeal infection is a potential complication of fungal meningitis, and may occur despite medical therapy.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-An MRI of the epidural injection site is indicated in patients presenting with fungal meningitis, and probably should be completed 2-3 weeks after presentation. . And, MRI findings can be difficult to interpret in post-operative setting, and may lag behind clinical improvement.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</a:t>
            </a:r>
            <a:r>
              <a:rPr lang="en-US" u="sng" smtClean="0"/>
              <a:t>Treatment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 Prolonged course of amphotericin (ambisome) may be necessary in some cases of arachnoiditis.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D169D6-87D6-43B3-8F8B-391F6129A62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next case I will discuss is epidural abscess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ED27E3-16BB-47C5-9C6D-AF13FE2DCD1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key </a:t>
            </a:r>
            <a:r>
              <a:rPr lang="en-US" u="sng" smtClean="0"/>
              <a:t>Diagnostic points are that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-Epidural abscess can develop many weeks after a contaminated methylprednisolone injection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-therefore you should maintain a low threshold for ordering an MRI in patients with persistent, worse, or new symptoms.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In terms of Treatment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-Neurosurgical consultation is critical when evaluating and treating epidural and parspinal abscesses, 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-Optimal treatment duration (and selection) for epidural abscess is unknown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28742F-8145-4302-A563-1D780DAC60F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Case 2 is a 47 year-old male who received a contaminated C6-C7 epidural injection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 presented repeatedly after his injection with a chief complaint of headache, confusion, malaise, neck pain and spasms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During the 30 days after his injection, he had 3 unremarkable lumbar punctures,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3 unremarkable cervical MRI’s. A 4</a:t>
            </a:r>
            <a:r>
              <a:rPr lang="en-US" baseline="30000" smtClean="0"/>
              <a:t>th</a:t>
            </a:r>
            <a:r>
              <a:rPr lang="en-US" smtClean="0"/>
              <a:t> MRI was ordered 42 days after his injection, which Mike will discuss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B0AB3-5FC2-4EF7-B8F7-68DE3EB3D00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(Mike’s comments)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1B4957-2910-436F-B0CD-21B92081947A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(Mike’s comments)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A0A48A-0419-4E43-9750-313C99D4768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want to highlight 5 cases that illustrate the various presentations we are now seeing: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1 is Parameningeal infection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2 is Epidural abscess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3 is Epidural abscess with minimal symptoms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4 is Osteomyelitis and Discitis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5 is Sacroiliac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588A15-0572-420B-BBB1-DA5AAEC1C38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Given these MRI findings, our Neurosurgeons performed an evacuation of the epidural abscess and C5-C7 laminectomy. Abscess and pus were visualized intraoperatively.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4695F8-7F1A-4C94-A2CF-DC00A2B5CE0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Pathology from the epidural abscess showed acute inflammation next to a bony spicule on H+E stain (osteomyelitis)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rare fungal hyphae on GMS stain.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0BBAB4-5DD2-4578-89C0-398429CB26A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patient was then medically treated with voriconazole and liposomal amphotericin for 10 days.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His symptoms improved and he was discharged 57 days after his injection and continues on oral voriconazole treatment.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9EDC2B-B1AF-4ED8-B5FE-831D4D96C1E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summarize, the key </a:t>
            </a:r>
            <a:r>
              <a:rPr lang="en-US" u="sng" smtClean="0"/>
              <a:t>Diagnostic points are that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-Epidural abscess can develop many weeks after a contaminated methylprednisolone injection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-therefore you should maintain a low threshold for ordering an MRI in patients with persistent, worse, or new symptoms.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In terms of Treatment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-Neurosurgical consultation is critical when evaluating and treating epidural and parspinal abscesses, 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-Optimal treatment duration (and selection) for epidural abscess is unknown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lvl="1" eaLnBrk="1" hangingPunct="1">
              <a:spcBef>
                <a:spcPct val="0"/>
              </a:spcBef>
            </a:pPr>
            <a:endParaRPr lang="en-US" smtClean="0"/>
          </a:p>
          <a:p>
            <a:pPr lvl="1" eaLnBrk="1" hangingPunct="1">
              <a:spcBef>
                <a:spcPct val="0"/>
              </a:spcBef>
            </a:pPr>
            <a:endParaRPr lang="en-US" smtClean="0"/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B8207A-0CCB-45A8-879C-8E1EB7F7CF2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Now I will present Case 3: epidural abscess with minimal symptoms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D0732-0325-49DE-B373-62250CCB2E92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key points in this case: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-First, patients with minimal or baseline symptoms may harbor epidural/paraspinal infections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-therefore, you should Maintain a low threshold for ordering an MRI in these patients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-Finally, Operative findings may not always correlate with microbiology or pathology results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17C407-3BFA-43F8-91FA-0F344644A54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Case 3 is a 43 year old female who received contaminated L3-L4 and L4-L5 epidural injections 34 days apart.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presented to her doctor complaining reported lower back pain similar to her baseline, rated 3/10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had a lumbar puncture 12 days after her injection, which had a white blood cell count of 1, not consistent with meningitis.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underwent a lumbar MRI 41 days after her last injection.  Mike will go over her MRI.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1363AC-3F5C-487A-84DE-56FCD5F26BE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 to discuss)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DF2CF9-48C0-479F-822C-9F4A90FF589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smtClean="0"/>
              <a:t>Given these MRI findings, our Neurosurgeons performed a right L4-L5 laminectomy, and medial facetectomy with foraminotomy of the L4 root.</a:t>
            </a:r>
          </a:p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marL="0" lvl="1" eaLnBrk="1" hangingPunct="1">
              <a:spcBef>
                <a:spcPct val="0"/>
              </a:spcBef>
            </a:pPr>
            <a:r>
              <a:rPr lang="en-US" smtClean="0"/>
              <a:t>No abscess or pus was seen intraoperatively,</a:t>
            </a:r>
          </a:p>
          <a:p>
            <a:pPr marL="0" lvl="1" eaLnBrk="1" hangingPunct="1">
              <a:spcBef>
                <a:spcPct val="0"/>
              </a:spcBef>
            </a:pPr>
            <a:endParaRPr lang="en-US" smtClean="0"/>
          </a:p>
          <a:p>
            <a:pPr marL="0" lvl="1" eaLnBrk="1" hangingPunct="1">
              <a:spcBef>
                <a:spcPct val="0"/>
              </a:spcBef>
            </a:pPr>
            <a:r>
              <a:rPr lang="en-US" smtClean="0"/>
              <a:t>However, anatomic pathology showed an L4-L5 epidural fungal abscess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ABE1C4-4C1B-4068-A448-4EE4494A7A7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Pathology from the paraspinal abscess shows Acute inflammation with pigmented septate hyphae fragments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8F9BB0-E0EA-466F-9DB7-185DB320554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want to highlight 5 cases that illustrate the various presentations we are now seeing: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1 is Parameningeal infection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2 is Epidural abscess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3 is Epidural abscess with minimal symptoms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4 is Osteomyelitis and Discitis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Case 5 is Sacroiliac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4D244E-3D69-4970-8270-FCE46CDA2D5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patient was medically treated with voriconazole and lipsomal  amphotericin.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she symptomatically improved by 52 days after her injection. She was discharged on oral voriconazole.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8F664A-7D78-4DC7-8B5A-9DCAF9226D7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summarize: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-Patients with minimal or baseline symptoms may harbor epidural and paraspinal infections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-therefore, you should Maintain a low threshold for ordering an MRI in these patients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-Finally, Operative findings may not always correlate with microbiology or pathology results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4220FA-A9EE-4FB7-B16C-87CF2804718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Now I will present a case of verterbral osteomyelitis/discitis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6E947B-EB78-4060-B32C-1B1CD68D83D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key points here are that: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osteomyelitis and discitis are potential late complications of contaminated methylprednisolone injections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</a:t>
            </a:r>
            <a:r>
              <a:rPr lang="en-US" smtClean="0">
                <a:solidFill>
                  <a:srgbClr val="000000"/>
                </a:solidFill>
              </a:rPr>
              <a:t>Proactive outreach may identify patients earlier in their course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treatment: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-surgical consultation is critical for evaluating and treating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4F2A76-DE02-42D0-8361-1CEEB27CB0E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Case 4 is a 28 year-old female who had a contaminated L4-L5 epidural injection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presented with a chief complaint of 3 weeks of left lower extremity weakness, 90 days after her injection.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had previously undergone a lumbar puncture at an outside hospital 20 days prior which was normal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 MRI was performed this presentation is shown on the next slide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5A1E82-7E4E-44B8-AE26-94226234B4A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 kasotakis comments)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BBD086-7950-4E95-9095-1EDFC6BC3A1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 kasotakis comments)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A5731D-1630-4A00-8D1A-D28416160A6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smtClean="0"/>
              <a:t>Because of these radiology findings, the patient underwent an </a:t>
            </a:r>
            <a:r>
              <a:rPr lang="en-US" smtClean="0">
                <a:solidFill>
                  <a:schemeClr val="tx2"/>
                </a:solidFill>
              </a:rPr>
              <a:t>L4-L5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microdiskectomy, with irrigation and debridement of scar tissue on the L5 nerve root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Pathology showed fungal hyphae on GMS stain, and chronic inflammation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Microbiology confirmed the presence of mold, which has yet to be speciated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patient has been medically treated with voriconazole and amphotericin.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patient is still hospitalized but their symptoms have improved and they will probably be discharged in the next 2 days, approximately 107 days after the last injection. They will continue on oral voriconazole as an outpatient.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8D2701-7D7D-4CBA-9E93-5EAD4FCBC97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summary,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-osteomyelitis and discitis are potential late complications of contaminated methylprednisolone injections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-</a:t>
            </a:r>
            <a:r>
              <a:rPr lang="en-US" smtClean="0">
                <a:solidFill>
                  <a:srgbClr val="000000"/>
                </a:solidFill>
              </a:rPr>
              <a:t>Proactive outreach may identify patients earlier in their course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treatment: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-Surgical consultation is critical for evaluating and treating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278BB6-75A0-44CA-B8AA-C312DA747A48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Now I will present a case of sacroiliac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A931-B0DC-4934-8A18-27D3C2E275D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will start with a case of parameningeal infection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69E902-AA7A-47AD-8AA0-46FA743E1D9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key diagnostic points for this case are:</a:t>
            </a:r>
            <a:endParaRPr lang="en-US" u="sng" smtClean="0"/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-Sacroiliac osteomyelitis is a potential complication of contaminated sacroiliac injections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-therefore you should Maintain a low threshold for MRI in patients exposed to contaminated sacroiliac injections</a:t>
            </a:r>
          </a:p>
          <a:p>
            <a:pPr eaLnBrk="1" hangingPunct="1">
              <a:spcBef>
                <a:spcPct val="0"/>
              </a:spcBef>
            </a:pPr>
            <a:endParaRPr lang="en-US" u="sng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For Treatment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--criteria for surgical intervention are not clear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5F7349-486D-4152-9EAF-0DC112A77E4A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Case 4 is a 60 year-old female who had a contaminated right sacroiliac joint injection.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 presented with a chief complaint of progressive right sided pain and difficulty ambulating.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 MRI was performed 44 days after injection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Mike will present her radiographic findings. 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F263F8-65B3-4B53-9ED0-31B9CE2F9FE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(mike kasotakis comments)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8F05BA-492A-443A-9670-DD6EABB06FE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Given these radiographic findings, our Neurosurgeons performed an arthrotomy and debridement and iliac crest bone biopsy. Intraoperatively, they noted a small amount of purulent fluid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DDA55C-8FA4-4EDD-8E65-88A7CF4975D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Pathology findings from sacroilliac biospy included neutrophil and plasma cell infiltration next to bony spicules, consistent with acute osteomyelitis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CBE52D-2892-41CA-972D-05C43C57BA82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Microbiology confirmed the presence of Exserohilum.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patient was medically treated with intravenous voriconazole,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the patient’s symptoms improved to the point where they were discharged 58 days after the last injection. She has continued on oral voriconazole as an outpatient.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54B1E0-5B7E-4171-818E-267276FDDA2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summarize this case:</a:t>
            </a:r>
          </a:p>
          <a:p>
            <a:pPr eaLnBrk="1" hangingPunct="1">
              <a:spcBef>
                <a:spcPct val="0"/>
              </a:spcBef>
            </a:pPr>
            <a:endParaRPr lang="en-US" u="sng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Remember that: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-Sacroiliac osteomyelitis is a potential complication of contaminated sacroiliac injections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-therefore you should Maintain a low threshold for MRI in patients exposed to contaminated sacroiliac injections</a:t>
            </a:r>
          </a:p>
          <a:p>
            <a:pPr eaLnBrk="1" hangingPunct="1">
              <a:spcBef>
                <a:spcPct val="0"/>
              </a:spcBef>
            </a:pPr>
            <a:endParaRPr lang="en-US" u="sng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Also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-the criteria for surgical intervention on sacroiliac osteomyelitis are not clear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A7FA6F-0339-4DB4-9A4D-17BC03340D4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conclusion: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</a:rPr>
              <a:t>Parameningeal infections, epidural abscess, osteomyelitis with discitis, and sacroiliac osteomyelitis are potential complications of contaminated methylprednisolone injections,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</a:rPr>
              <a:t>Proactive outreach may identify patients earlier in their course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</a:rPr>
              <a:t>Therefore you should maintain low threshold to order MRI with and without contrast at the spinal or paraspinal injection site in patients with persistent, worse, or new symptoms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</a:rPr>
              <a:t>Early surgical consultation is essential for management of spinal or paraspinal infections, and finally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</a:rPr>
              <a:t>The Optimal duration (and selection) of medical treatment for these infections is not yet known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0548EC-0F60-4CA6-BF0F-516881CCD54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would like to acknowledge the following persons for their contributions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3AFC8B-98F7-44BB-8DB9-972311009E0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 are the key points of this case: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</a:t>
            </a:r>
            <a:r>
              <a:rPr lang="en-US" u="sng" smtClean="0"/>
              <a:t>Diagnosis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-Parameningeal infection is a potential complication of fungal meningitis, and may occur despite medical therapy.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-An MRI of the epidural injection site is indicated in patients presenting with fungal meningitis, and probably should be completed 2-3 weeks after presentation. . And, MRI findings can be difficult to interpret in post-operative setting, and may lag behind clinical improvement.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terms of </a:t>
            </a:r>
            <a:r>
              <a:rPr lang="en-US" u="sng" smtClean="0"/>
              <a:t>Treatment</a:t>
            </a:r>
            <a:r>
              <a:rPr lang="en-US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 Prolonged course of amphotericin (ambisome) may be necessary in some cases of arachnoiditis.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528B48-94C6-435A-89CA-3B3BB8B2FF7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Case 1 is a 72 y/o female with a history of a contaminated L3-L4 epidural injection.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Her chief complaint was 1 week of headache, neck stiffness, chills, and fatigue 15 days after injection.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Her lumbar puncture showed 549 white blood cells, and confirmed a diagnosis of meningitis, though the PCR was negative for fungal DNA.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Medical treatment was initiated with voriconazole combined with liposomal amphotericin for 5 days.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Her clinical symptoms improved and she was discharged 26 days after her injection and continued on oral voriconazole as an outpatient.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191FE5-E69E-4B72-8AB4-A039DA1632B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Unfortunately, this patient returned to the hospital 36 days after her injection with a chief complaint of back pain and lower extremity weakness.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 will ask Dr. Mike Kasotakis, a Neuroradiologist at our hospital, to interpret her MRI findings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B6B532-BA41-417A-AD38-DC9D62F5059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(comments from Mike Kasotakis)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2B11C4-14F1-4ABC-9DF1-7A7CDA152B0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(comments from Mike Kasotakis)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535B0D-B4D1-4BC1-91F5-648F1E8F768A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8340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923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6183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185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64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7923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1207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2128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0160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1" r:id="rId2"/>
    <p:sldLayoutId id="2147483736" r:id="rId3"/>
    <p:sldLayoutId id="2147483737" r:id="rId4"/>
    <p:sldLayoutId id="2147483738" r:id="rId5"/>
    <p:sldLayoutId id="2147483732" r:id="rId6"/>
    <p:sldLayoutId id="2147483733" r:id="rId7"/>
    <p:sldLayoutId id="2147483734" r:id="rId8"/>
    <p:sldLayoutId id="2147483739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cdc.gov/leadership/LGBoards/elb/profile/elbProfile/gerberd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ntra-apps.cdc.gov/od/otper/images/COTPER-Organizational_Chart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ai/outbreaks/meningiti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3"/>
          <p:cNvSpPr>
            <a:spLocks noGrp="1"/>
          </p:cNvSpPr>
          <p:nvPr>
            <p:ph type="title"/>
          </p:nvPr>
        </p:nvSpPr>
        <p:spPr bwMode="auto">
          <a:xfrm>
            <a:off x="419100" y="723900"/>
            <a:ext cx="8305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5913" indent="-315913" defTabSz="841375" eaLnBrk="1" hangingPunct="1">
              <a:lnSpc>
                <a:spcPct val="100000"/>
              </a:lnSpc>
            </a:pPr>
            <a:r>
              <a:rPr lang="en-US" smtClean="0"/>
              <a:t>CDC Webinar:</a:t>
            </a:r>
            <a:br>
              <a:rPr lang="en-US" smtClean="0"/>
            </a:br>
            <a:r>
              <a:rPr lang="en-US" smtClean="0"/>
              <a:t>Update on the Multistate Outbreak of Fungal Meningitis and Other Infections </a:t>
            </a:r>
            <a:r>
              <a:rPr lang="en-US" smtClean="0">
                <a:solidFill>
                  <a:srgbClr val="FFFF66"/>
                </a:solidFill>
              </a:rPr>
              <a:t/>
            </a:r>
            <a:br>
              <a:rPr lang="en-US" smtClean="0">
                <a:solidFill>
                  <a:srgbClr val="FFFF66"/>
                </a:solidFill>
              </a:rPr>
            </a:br>
            <a:endParaRPr lang="en-US" smtClean="0"/>
          </a:p>
        </p:txBody>
      </p:sp>
      <p:sp>
        <p:nvSpPr>
          <p:cNvPr id="1027" name="Text Placeholder 15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Centers for Disease Control and Prevention</a:t>
            </a:r>
          </a:p>
        </p:txBody>
      </p:sp>
      <p:sp>
        <p:nvSpPr>
          <p:cNvPr id="1028" name="Text Placeholder 16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National Center for Emerging and Zoonotic Infectious Diseases</a:t>
            </a:r>
          </a:p>
          <a:p>
            <a:pPr eaLnBrk="1" hangingPunct="1"/>
            <a:endParaRPr lang="en-US" smtClean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en-US">
              <a:latin typeface="Myriad Web Pro"/>
              <a:hlinkClick r:id="rId3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en-US">
              <a:latin typeface="Myriad Web Pro"/>
              <a:hlinkClick r:id="rId4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en-US">
              <a:latin typeface="Myriad Web Pro"/>
              <a:hlinkClick r:id="rId4"/>
            </a:endParaRPr>
          </a:p>
        </p:txBody>
      </p:sp>
      <p:sp>
        <p:nvSpPr>
          <p:cNvPr id="1032" name="Text Placeholder 2"/>
          <p:cNvSpPr txBox="1">
            <a:spLocks/>
          </p:cNvSpPr>
          <p:nvPr/>
        </p:nvSpPr>
        <p:spPr bwMode="auto">
          <a:xfrm>
            <a:off x="1463675" y="50292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chemeClr val="tx2"/>
                </a:solidFill>
                <a:latin typeface="Myriad Web Pro"/>
              </a:rPr>
              <a:t>Thursday, December 20, 2012</a:t>
            </a:r>
          </a:p>
        </p:txBody>
      </p:sp>
      <p:pic>
        <p:nvPicPr>
          <p:cNvPr id="103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514600"/>
            <a:ext cx="3117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1:  MRI 36 Days after Injection  </a:t>
            </a:r>
            <a:endParaRPr lang="en-US" dirty="0"/>
          </a:p>
        </p:txBody>
      </p:sp>
      <p:sp>
        <p:nvSpPr>
          <p:cNvPr id="10243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B85AB06C-96E2-46E4-80CA-E22E07715DC5}" type="slidenum">
              <a:rPr lang="en-US" smtClean="0"/>
              <a:pPr algn="r" eaLnBrk="1" hangingPunct="1"/>
              <a:t>10</a:t>
            </a:fld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2703" r="7031"/>
          <a:stretch>
            <a:fillRect/>
          </a:stretch>
        </p:blipFill>
        <p:spPr bwMode="auto">
          <a:xfrm>
            <a:off x="603250" y="1676400"/>
            <a:ext cx="79517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rot="1592806">
            <a:off x="3216275" y="2743200"/>
            <a:ext cx="354013" cy="1079500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864956">
            <a:off x="6629400" y="2876550"/>
            <a:ext cx="354013" cy="1079500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0850" y="2162175"/>
            <a:ext cx="4173538" cy="369888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Enhancement in dorsal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thecal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sac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1F89FDDA-392C-4442-A021-4D1510A5B18C}" type="slidenum">
              <a:rPr lang="en-US" smtClean="0"/>
              <a:pPr algn="r" eaLnBrk="1" hangingPunct="1"/>
              <a:t>11</a:t>
            </a:fld>
            <a:endParaRPr lang="en-US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2703" r="16406" b="4594"/>
          <a:stretch>
            <a:fillRect/>
          </a:stretch>
        </p:blipFill>
        <p:spPr bwMode="auto">
          <a:xfrm>
            <a:off x="381000" y="933450"/>
            <a:ext cx="82010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 rot="16200000">
            <a:off x="3707607" y="3579018"/>
            <a:ext cx="381000" cy="1166813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2160588"/>
            <a:ext cx="4648200" cy="369887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Enhancement and clumping of nerve roots.</a:t>
            </a:r>
          </a:p>
        </p:txBody>
      </p:sp>
      <p:sp>
        <p:nvSpPr>
          <p:cNvPr id="11270" name="Title 4"/>
          <p:cNvSpPr>
            <a:spLocks noGrp="1"/>
          </p:cNvSpPr>
          <p:nvPr>
            <p:ph type="title"/>
          </p:nvPr>
        </p:nvSpPr>
        <p:spPr bwMode="auto">
          <a:xfrm>
            <a:off x="495300" y="29368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1:  MRI 36 Days after Injection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1:  Parameningeal Infection </a:t>
            </a:r>
            <a:br>
              <a:rPr lang="en-US" smtClean="0"/>
            </a:br>
            <a:r>
              <a:rPr lang="en-US" smtClean="0"/>
              <a:t>Hospitalization 2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981200"/>
            <a:ext cx="8001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Chief complaint: </a:t>
            </a:r>
            <a:r>
              <a:rPr lang="en-US" b="0" smtClean="0"/>
              <a:t>back pain, lower extremity weakness 36 days after injection</a:t>
            </a:r>
          </a:p>
          <a:p>
            <a:pPr eaLnBrk="1" hangingPunct="1"/>
            <a:r>
              <a:rPr lang="en-US" smtClean="0"/>
              <a:t>Magnetic Resonance Imaging (MRI):</a:t>
            </a:r>
          </a:p>
          <a:p>
            <a:pPr lvl="1" eaLnBrk="1" hangingPunct="1">
              <a:buSzTx/>
            </a:pPr>
            <a:r>
              <a:rPr lang="en-US" smtClean="0"/>
              <a:t>Enhancement projecting intradural at L3 level</a:t>
            </a:r>
          </a:p>
          <a:p>
            <a:pPr eaLnBrk="1" hangingPunct="1"/>
            <a:r>
              <a:rPr lang="en-US" smtClean="0"/>
              <a:t>Operative treatment</a:t>
            </a:r>
            <a:r>
              <a:rPr lang="en-US" u="sng" smtClean="0"/>
              <a:t>:</a:t>
            </a:r>
          </a:p>
          <a:p>
            <a:pPr lvl="1" eaLnBrk="1" hangingPunct="1">
              <a:buSzTx/>
            </a:pPr>
            <a:r>
              <a:rPr lang="en-US" b="1" smtClean="0"/>
              <a:t>Procedure: </a:t>
            </a:r>
            <a:r>
              <a:rPr lang="en-US" smtClean="0"/>
              <a:t>evacuation of epidural abscess,  L3 laminectomy</a:t>
            </a:r>
          </a:p>
          <a:p>
            <a:pPr lvl="1" eaLnBrk="1" hangingPunct="1">
              <a:buSzTx/>
            </a:pPr>
            <a:r>
              <a:rPr lang="en-US" b="1" smtClean="0"/>
              <a:t>Intraoperative Findings:</a:t>
            </a:r>
          </a:p>
          <a:p>
            <a:pPr lvl="2" eaLnBrk="1" hangingPunct="1">
              <a:buSzTx/>
              <a:buFont typeface="Arial" charset="0"/>
              <a:buChar char="•"/>
            </a:pPr>
            <a:r>
              <a:rPr lang="en-US" smtClean="0"/>
              <a:t>Phlegmon-like material adherent to clumping nerve roots</a:t>
            </a:r>
          </a:p>
          <a:p>
            <a:pPr lvl="2" eaLnBrk="1" hangingPunct="1">
              <a:buSzTx/>
              <a:buFont typeface="Arial" charset="0"/>
              <a:buChar char="•"/>
            </a:pPr>
            <a:r>
              <a:rPr lang="en-US" smtClean="0"/>
              <a:t>Small amount of pus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12292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782A58B1-F573-4451-848E-CD183586568C}" type="slidenum">
              <a:rPr lang="en-US" smtClean="0"/>
              <a:pPr algn="r" eaLnBrk="1" hangingPunct="1"/>
              <a:t>12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624" r="14999" b="9610"/>
          <a:stretch>
            <a:fillRect/>
          </a:stretch>
        </p:blipFill>
        <p:spPr bwMode="auto">
          <a:xfrm>
            <a:off x="838200" y="1219200"/>
            <a:ext cx="7543800" cy="516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1:  Operative Findings</a:t>
            </a:r>
            <a:endParaRPr lang="en-US" dirty="0"/>
          </a:p>
        </p:txBody>
      </p:sp>
      <p:sp>
        <p:nvSpPr>
          <p:cNvPr id="13316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B79C3F99-04E5-45FD-9427-519CFB2019C0}" type="slidenum">
              <a:rPr lang="en-US" smtClean="0"/>
              <a:pPr algn="r" eaLnBrk="1" hangingPunct="1"/>
              <a:t>13</a:t>
            </a:fld>
            <a:endParaRPr lang="en-US" smtClean="0"/>
          </a:p>
        </p:txBody>
      </p:sp>
      <p:sp>
        <p:nvSpPr>
          <p:cNvPr id="14" name="Down Arrow 13"/>
          <p:cNvSpPr/>
          <p:nvPr/>
        </p:nvSpPr>
        <p:spPr>
          <a:xfrm rot="5400000">
            <a:off x="5286375" y="3933825"/>
            <a:ext cx="347663" cy="1166813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3638" y="3733800"/>
            <a:ext cx="2874962" cy="369888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Thecal Sac with phlegmon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4008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1:  Operative Pathology</a:t>
            </a:r>
          </a:p>
        </p:txBody>
      </p:sp>
      <p:sp>
        <p:nvSpPr>
          <p:cNvPr id="14339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646B2445-DF0B-40C3-B4FD-BB64B292629B}" type="slidenum">
              <a:rPr lang="en-US" smtClean="0"/>
              <a:pPr algn="r" eaLnBrk="1" hangingPunct="1"/>
              <a:t>14</a:t>
            </a:fld>
            <a:endParaRPr lang="en-US" smtClean="0"/>
          </a:p>
        </p:txBody>
      </p:sp>
      <p:pic>
        <p:nvPicPr>
          <p:cNvPr id="9" name="Picture 2" descr="F:\Fungal Meningitis\Fungal Pictures\EZ Abscess - Purulent Inflamm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1219200"/>
            <a:ext cx="2693987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2" descr="F:\Fungal Meningitis\Fungal Pictures\EZ GMS stain 20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4019550"/>
            <a:ext cx="2768600" cy="2076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342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295400"/>
            <a:ext cx="4572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</a:t>
            </a:r>
            <a:r>
              <a:rPr lang="en-US" b="0" smtClean="0"/>
              <a:t>Intradural abscess</a:t>
            </a:r>
            <a:endParaRPr lang="en-US" b="0" u="sng" smtClean="0"/>
          </a:p>
          <a:p>
            <a:pPr eaLnBrk="1" hangingPunct="1"/>
            <a:r>
              <a:rPr lang="en-US" smtClean="0"/>
              <a:t>Stain: </a:t>
            </a:r>
            <a:r>
              <a:rPr lang="en-US" b="0" smtClean="0"/>
              <a:t>Hematoxylin and eosin (H+E)</a:t>
            </a:r>
          </a:p>
          <a:p>
            <a:pPr eaLnBrk="1" hangingPunct="1"/>
            <a:r>
              <a:rPr lang="en-US" smtClean="0"/>
              <a:t>Findings: </a:t>
            </a:r>
            <a:r>
              <a:rPr lang="en-US" b="0" smtClean="0"/>
              <a:t>purulent inflammation</a:t>
            </a:r>
            <a:endParaRPr lang="en-US" smtClean="0"/>
          </a:p>
        </p:txBody>
      </p:sp>
      <p:sp>
        <p:nvSpPr>
          <p:cNvPr id="14343" name="Content Placeholder 4"/>
          <p:cNvSpPr txBox="1">
            <a:spLocks/>
          </p:cNvSpPr>
          <p:nvPr/>
        </p:nvSpPr>
        <p:spPr bwMode="auto">
          <a:xfrm>
            <a:off x="609600" y="4114800"/>
            <a:ext cx="457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Source: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Intradural abscess</a:t>
            </a:r>
            <a:endParaRPr lang="en-US" sz="2400" u="sng">
              <a:solidFill>
                <a:schemeClr val="bg2"/>
              </a:solidFill>
              <a:latin typeface="Myriad Web Pro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Stain: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Gomori methenamine silver (GMS)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Findings: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fungal hyphae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2000">
              <a:solidFill>
                <a:schemeClr val="bg2"/>
              </a:solidFill>
              <a:latin typeface="Myriad Web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2484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1:  Parameningeal Infection </a:t>
            </a:r>
            <a:br>
              <a:rPr lang="en-US" smtClean="0"/>
            </a:br>
            <a:r>
              <a:rPr lang="en-US" smtClean="0"/>
              <a:t>Hospitalization 2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Medical treatment: </a:t>
            </a:r>
          </a:p>
          <a:p>
            <a:pPr lvl="1" eaLnBrk="1" hangingPunct="1">
              <a:buSzTx/>
            </a:pPr>
            <a:r>
              <a:rPr lang="en-US" b="1" smtClean="0"/>
              <a:t>Inpatient</a:t>
            </a:r>
            <a:r>
              <a:rPr lang="en-US" smtClean="0"/>
              <a:t>: voriconazole + amphotericin for 5 weeks</a:t>
            </a:r>
          </a:p>
          <a:p>
            <a:pPr eaLnBrk="1" hangingPunct="1"/>
            <a:r>
              <a:rPr lang="en-US" smtClean="0"/>
              <a:t>MRI: </a:t>
            </a:r>
            <a:r>
              <a:rPr lang="en-US" b="0" smtClean="0"/>
              <a:t>62 days after injection</a:t>
            </a:r>
          </a:p>
          <a:p>
            <a:pPr lvl="1" eaLnBrk="1" hangingPunct="1">
              <a:buSzTx/>
            </a:pPr>
            <a:r>
              <a:rPr lang="en-US" smtClean="0"/>
              <a:t>Stable arachnoiditis with intradural involvement</a:t>
            </a:r>
          </a:p>
          <a:p>
            <a:pPr lvl="1" eaLnBrk="1" hangingPunct="1">
              <a:buSzTx/>
            </a:pPr>
            <a:r>
              <a:rPr lang="en-US" smtClean="0"/>
              <a:t>Postoperative changes/enhancement at laminectomy site</a:t>
            </a:r>
          </a:p>
          <a:p>
            <a:pPr eaLnBrk="1" hangingPunct="1"/>
            <a:r>
              <a:rPr lang="en-US" smtClean="0"/>
              <a:t>Discharge: </a:t>
            </a:r>
            <a:r>
              <a:rPr lang="en-US" b="0" smtClean="0"/>
              <a:t>71 days after injection</a:t>
            </a:r>
          </a:p>
          <a:p>
            <a:pPr lvl="1" eaLnBrk="1" hangingPunct="1">
              <a:buSzTx/>
            </a:pPr>
            <a:r>
              <a:rPr lang="en-US" b="1" smtClean="0"/>
              <a:t>Symptoms</a:t>
            </a:r>
            <a:r>
              <a:rPr lang="en-US" smtClean="0"/>
              <a:t>: improved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oral voriconazole</a:t>
            </a:r>
          </a:p>
          <a:p>
            <a:pPr eaLnBrk="1" hangingPunct="1"/>
            <a:endParaRPr lang="en-US" u="sng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584438F3-66CA-4645-895E-68BEC48C7E81}" type="slidenum">
              <a:rPr lang="en-US" smtClean="0"/>
              <a:pPr algn="r" eaLnBrk="1" hangingPunct="1"/>
              <a:t>15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CD79D66E-A98E-4525-B414-52FA92F1EBFF}" type="slidenum">
              <a:rPr lang="en-US" smtClean="0"/>
              <a:pPr algn="r" eaLnBrk="1" hangingPunct="1"/>
              <a:t>16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5814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Potential complication of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fungal  </a:t>
            </a:r>
            <a:r>
              <a:rPr lang="en-US" sz="1800" dirty="0">
                <a:solidFill>
                  <a:srgbClr val="000000"/>
                </a:solidFill>
              </a:rPr>
              <a:t>meningitis, despite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treatment</a:t>
            </a: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of </a:t>
            </a:r>
            <a:r>
              <a:rPr lang="en-US" sz="1800" dirty="0">
                <a:solidFill>
                  <a:srgbClr val="000000"/>
                </a:solidFill>
              </a:rPr>
              <a:t>epidural </a:t>
            </a:r>
            <a:r>
              <a:rPr lang="en-US" sz="1800" dirty="0" smtClean="0">
                <a:solidFill>
                  <a:srgbClr val="000000"/>
                </a:solidFill>
              </a:rPr>
              <a:t>injection site indicated in meningitis</a:t>
            </a: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MRI results hard to interpret after surgery;  may lag behind clinical improvement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</a:rPr>
              <a:t>Prolonged amphotericin course in some arachnoiditis cases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1: </a:t>
            </a:r>
            <a:r>
              <a:rPr lang="en-US" dirty="0" smtClean="0"/>
              <a:t> Parameningeal Infection </a:t>
            </a:r>
            <a:r>
              <a:rPr lang="en-US" dirty="0"/>
              <a:t>—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Summary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038600"/>
            <a:ext cx="78486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Epidural Abscess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65438350-D84E-4279-ACED-D052462AAA05}" type="slidenum">
              <a:rPr lang="en-US" smtClean="0"/>
              <a:pPr algn="r" eaLnBrk="1" hangingPunct="1"/>
              <a:t>18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7338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rapid onset weeks after contaminated injection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</a:t>
            </a: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threshold in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patients with persistent,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worse, or new symptoms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Neurosurgical consultation critical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Optimal treatment duration unknown</a:t>
            </a: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2:  Epidural </a:t>
            </a:r>
            <a:r>
              <a:rPr lang="en-US" dirty="0"/>
              <a:t>Abscess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676400"/>
            <a:ext cx="7924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ID:  </a:t>
            </a:r>
            <a:r>
              <a:rPr lang="en-US" b="0" smtClean="0"/>
              <a:t>47 y/o male</a:t>
            </a:r>
          </a:p>
          <a:p>
            <a:pPr eaLnBrk="1" hangingPunct="1"/>
            <a:r>
              <a:rPr lang="en-US" smtClean="0"/>
              <a:t>Injection type:  </a:t>
            </a:r>
            <a:r>
              <a:rPr lang="en-US" b="0" smtClean="0"/>
              <a:t>C6-C7 epidural </a:t>
            </a:r>
          </a:p>
          <a:p>
            <a:pPr eaLnBrk="1" hangingPunct="1"/>
            <a:r>
              <a:rPr lang="en-US" smtClean="0"/>
              <a:t>Chief complaint:  </a:t>
            </a:r>
            <a:r>
              <a:rPr lang="en-US" b="0" smtClean="0"/>
              <a:t>headache, confusion, malaise, neck pain and spasms increasing since injection</a:t>
            </a:r>
          </a:p>
          <a:p>
            <a:pPr eaLnBrk="1" hangingPunct="1"/>
            <a:r>
              <a:rPr lang="en-US" smtClean="0"/>
              <a:t>Lumbar puncture:</a:t>
            </a:r>
          </a:p>
          <a:p>
            <a:pPr lvl="1" eaLnBrk="1" hangingPunct="1">
              <a:buSzTx/>
            </a:pPr>
            <a:r>
              <a:rPr lang="en-US" smtClean="0"/>
              <a:t>3 unremarkable studies, last 30 days after injection</a:t>
            </a:r>
          </a:p>
          <a:p>
            <a:pPr eaLnBrk="1" hangingPunct="1"/>
            <a:r>
              <a:rPr lang="en-US" smtClean="0"/>
              <a:t>MRI:</a:t>
            </a:r>
          </a:p>
          <a:p>
            <a:pPr lvl="1" eaLnBrk="1" hangingPunct="1">
              <a:buSzTx/>
            </a:pPr>
            <a:r>
              <a:rPr lang="en-US" smtClean="0"/>
              <a:t>3 unremarkable cervical studies, last 31 days after injection</a:t>
            </a:r>
          </a:p>
          <a:p>
            <a:pPr lvl="1" eaLnBrk="1" hangingPunct="1">
              <a:buSzTx/>
            </a:pPr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MRI 42 days after injection showed epidural abscess/phlegmon</a:t>
            </a:r>
          </a:p>
        </p:txBody>
      </p:sp>
      <p:sp>
        <p:nvSpPr>
          <p:cNvPr id="19459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F266E685-CA23-4C9D-8D6A-3B06C3C22502}" type="slidenum">
              <a:rPr lang="en-US" smtClean="0"/>
              <a:pPr algn="r" eaLnBrk="1" hangingPunct="1"/>
              <a:t>19</a:t>
            </a:fld>
            <a:endParaRPr lang="en-US" smtClean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2: </a:t>
            </a:r>
            <a:r>
              <a:rPr lang="en-US" dirty="0" smtClean="0"/>
              <a:t> Epidural </a:t>
            </a:r>
            <a:r>
              <a:rPr lang="en-US" dirty="0"/>
              <a:t>A</a:t>
            </a:r>
            <a:r>
              <a:rPr lang="en-US" dirty="0" smtClean="0"/>
              <a:t>bscess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 of new CDC Health Update</a:t>
            </a:r>
          </a:p>
          <a:p>
            <a:pPr lvl="1">
              <a:defRPr/>
            </a:pPr>
            <a:r>
              <a:rPr lang="en-US" dirty="0" smtClean="0"/>
              <a:t>Tom Chiller, MD, MPH (CDC)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Presentation of clinical case findings and strategies for treatment</a:t>
            </a:r>
          </a:p>
          <a:p>
            <a:pPr lvl="1">
              <a:defRPr/>
            </a:pP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Malani</a:t>
            </a:r>
            <a:r>
              <a:rPr lang="en-US" dirty="0" smtClean="0"/>
              <a:t>, MD (St. Joseph’s Mercy Medical Center)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Michael </a:t>
            </a:r>
            <a:r>
              <a:rPr lang="en-US" dirty="0" err="1" smtClean="0"/>
              <a:t>Kasotakis</a:t>
            </a:r>
            <a:r>
              <a:rPr lang="en-US" dirty="0" smtClean="0"/>
              <a:t>, MD (</a:t>
            </a:r>
            <a:r>
              <a:rPr lang="en-US" dirty="0"/>
              <a:t>St. Joseph’s Mercy Medical Center</a:t>
            </a:r>
            <a:r>
              <a:rPr lang="en-US" dirty="0" smtClean="0"/>
              <a:t>)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Q &amp; A Session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***Please mute your phone during the presentations***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50"/>
          <p:cNvGraphicFramePr>
            <a:graphicFrameLocks noChangeAspect="1"/>
          </p:cNvGraphicFramePr>
          <p:nvPr/>
        </p:nvGraphicFramePr>
        <p:xfrm>
          <a:off x="542925" y="2546350"/>
          <a:ext cx="3724275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Photo Editor Photo" r:id="rId4" imgW="2409524" imgH="2000000" progId="MSPhotoEd.3">
                  <p:embed/>
                </p:oleObj>
              </mc:Choice>
              <mc:Fallback>
                <p:oleObj name="Photo Editor Photo" r:id="rId4" imgW="2409524" imgH="2000000" progId="MSPhotoEd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546350"/>
                        <a:ext cx="3724275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2:  MRI- T1 Weighted</a:t>
            </a:r>
            <a:endParaRPr lang="en-US" dirty="0"/>
          </a:p>
        </p:txBody>
      </p:sp>
      <p:sp>
        <p:nvSpPr>
          <p:cNvPr id="20484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1F207D88-2AA9-45B1-A966-A7E6CE484731}" type="slidenum">
              <a:rPr lang="en-US" smtClean="0"/>
              <a:pPr algn="r" eaLnBrk="1" hangingPunct="1"/>
              <a:t>20</a:t>
            </a:fld>
            <a:endParaRPr lang="en-US" smtClean="0"/>
          </a:p>
        </p:txBody>
      </p:sp>
      <p:graphicFrame>
        <p:nvGraphicFramePr>
          <p:cNvPr id="20485" name="Object 151"/>
          <p:cNvGraphicFramePr>
            <a:graphicFrameLocks noChangeAspect="1"/>
          </p:cNvGraphicFramePr>
          <p:nvPr/>
        </p:nvGraphicFramePr>
        <p:xfrm>
          <a:off x="4724400" y="2532063"/>
          <a:ext cx="3833813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Photo Editor Photo" r:id="rId6" imgW="2390476" imgH="2000000" progId="MSPhotoEd.3">
                  <p:embed/>
                </p:oleObj>
              </mc:Choice>
              <mc:Fallback>
                <p:oleObj name="Photo Editor Photo" r:id="rId6" imgW="2390476" imgH="2000000" progId="MSPhotoEd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32063"/>
                        <a:ext cx="3833813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6638" y="1643063"/>
            <a:ext cx="2595562" cy="369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31 Days after Injection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863" y="1595438"/>
            <a:ext cx="2593975" cy="369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42 Days after Injection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482850"/>
            <a:ext cx="365760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C5-T1 phlegmon/epidural abscess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2484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50"/>
          <p:cNvGraphicFramePr>
            <a:graphicFrameLocks noChangeAspect="1"/>
          </p:cNvGraphicFramePr>
          <p:nvPr/>
        </p:nvGraphicFramePr>
        <p:xfrm>
          <a:off x="4786313" y="2438400"/>
          <a:ext cx="3824287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Photo Editor Photo" r:id="rId4" imgW="2429214" imgH="2019048" progId="MSPhotoEd.3">
                  <p:embed/>
                </p:oleObj>
              </mc:Choice>
              <mc:Fallback>
                <p:oleObj name="Photo Editor Photo" r:id="rId4" imgW="2429214" imgH="2019048" progId="MSPhotoEd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438400"/>
                        <a:ext cx="3824287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4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2:  MRI- T2 Weighted, Fat Suppressed</a:t>
            </a:r>
          </a:p>
        </p:txBody>
      </p:sp>
      <p:sp>
        <p:nvSpPr>
          <p:cNvPr id="21508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FDE79636-0254-45C0-AB61-482F35261181}" type="slidenum">
              <a:rPr lang="en-US" smtClean="0"/>
              <a:pPr algn="r" eaLnBrk="1" hangingPunct="1"/>
              <a:t>21</a:t>
            </a:fld>
            <a:endParaRPr lang="en-US" smtClean="0"/>
          </a:p>
        </p:txBody>
      </p:sp>
      <p:graphicFrame>
        <p:nvGraphicFramePr>
          <p:cNvPr id="21509" name="Object 151"/>
          <p:cNvGraphicFramePr>
            <a:graphicFrameLocks noChangeAspect="1"/>
          </p:cNvGraphicFramePr>
          <p:nvPr/>
        </p:nvGraphicFramePr>
        <p:xfrm>
          <a:off x="528638" y="2438400"/>
          <a:ext cx="389255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Photo Editor Photo" r:id="rId6" imgW="2429214" imgH="1980952" progId="MSPhotoEd.3">
                  <p:embed/>
                </p:oleObj>
              </mc:Choice>
              <mc:Fallback>
                <p:oleObj name="Photo Editor Photo" r:id="rId6" imgW="2429214" imgH="1980952" progId="MSPhotoEd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438400"/>
                        <a:ext cx="3892550" cy="3176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1036638" y="1643063"/>
            <a:ext cx="259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Myriad Web Pro"/>
              </a:rPr>
              <a:t>31 Days after Injection </a:t>
            </a: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5630863" y="1595438"/>
            <a:ext cx="259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  <a:latin typeface="Myriad Web Pro"/>
              </a:rPr>
              <a:t>42 Days after Injection </a:t>
            </a:r>
          </a:p>
        </p:txBody>
      </p:sp>
      <p:sp>
        <p:nvSpPr>
          <p:cNvPr id="9" name="Down Arrow 8"/>
          <p:cNvSpPr/>
          <p:nvPr/>
        </p:nvSpPr>
        <p:spPr>
          <a:xfrm rot="2852784">
            <a:off x="6913563" y="2695575"/>
            <a:ext cx="317500" cy="13239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9813" y="2409825"/>
            <a:ext cx="365760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C5-T1 phlegmon/epidural abscess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Operative treatment:</a:t>
            </a:r>
          </a:p>
          <a:p>
            <a:pPr lvl="1" eaLnBrk="1" hangingPunct="1">
              <a:buSzTx/>
            </a:pPr>
            <a:r>
              <a:rPr lang="en-US" b="1" smtClean="0"/>
              <a:t>Procedure: </a:t>
            </a:r>
            <a:r>
              <a:rPr lang="en-US" smtClean="0"/>
              <a:t>evacuation of epidural abscess, </a:t>
            </a:r>
            <a:r>
              <a:rPr lang="en-US" smtClean="0">
                <a:solidFill>
                  <a:schemeClr val="tx2"/>
                </a:solidFill>
              </a:rPr>
              <a:t>C5-C7 </a:t>
            </a:r>
            <a:r>
              <a:rPr lang="en-US" smtClean="0"/>
              <a:t>laminectomy</a:t>
            </a:r>
          </a:p>
          <a:p>
            <a:pPr lvl="1" eaLnBrk="1" hangingPunct="1">
              <a:buSzTx/>
            </a:pPr>
            <a:r>
              <a:rPr lang="en-US" b="1" smtClean="0"/>
              <a:t>Intraoperative findings: </a:t>
            </a:r>
            <a:r>
              <a:rPr lang="en-US" smtClean="0"/>
              <a:t>abscess and pus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22531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545E41FD-F2DB-4009-9738-578E18A33E81}" type="slidenum">
              <a:rPr lang="en-US" smtClean="0"/>
              <a:pPr algn="r" eaLnBrk="1" hangingPunct="1"/>
              <a:t>22</a:t>
            </a:fld>
            <a:endParaRPr lang="en-US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2: </a:t>
            </a:r>
            <a:r>
              <a:rPr lang="en-US" dirty="0" smtClean="0"/>
              <a:t> Epidural </a:t>
            </a:r>
            <a:r>
              <a:rPr lang="en-US" dirty="0"/>
              <a:t>A</a:t>
            </a:r>
            <a:r>
              <a:rPr lang="en-US" dirty="0" smtClean="0"/>
              <a:t>bscess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2:  Operative Pathology</a:t>
            </a: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E1E5E7CA-51F8-43AA-AF20-DC7F2269A77F}" type="slidenum">
              <a:rPr lang="en-US" smtClean="0"/>
              <a:pPr algn="r" eaLnBrk="1" hangingPunct="1"/>
              <a:t>23</a:t>
            </a:fld>
            <a:endParaRPr lang="en-US" smtClean="0"/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304925"/>
            <a:ext cx="4572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 </a:t>
            </a:r>
            <a:r>
              <a:rPr lang="en-US" b="0" smtClean="0"/>
              <a:t>Epidural abscess</a:t>
            </a:r>
            <a:endParaRPr lang="en-US" b="0" u="sng" smtClean="0"/>
          </a:p>
          <a:p>
            <a:pPr eaLnBrk="1" hangingPunct="1"/>
            <a:r>
              <a:rPr lang="en-US" smtClean="0"/>
              <a:t>Stain:  </a:t>
            </a:r>
            <a:r>
              <a:rPr lang="en-US" b="0" smtClean="0"/>
              <a:t>H+E</a:t>
            </a:r>
          </a:p>
          <a:p>
            <a:pPr eaLnBrk="1" hangingPunct="1"/>
            <a:r>
              <a:rPr lang="en-US" smtClean="0"/>
              <a:t>Findings:  </a:t>
            </a:r>
            <a:r>
              <a:rPr lang="en-US" b="0" smtClean="0"/>
              <a:t>acute inflammation next to bony spicule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23557" name="Content Placeholder 4"/>
          <p:cNvSpPr txBox="1">
            <a:spLocks/>
          </p:cNvSpPr>
          <p:nvPr/>
        </p:nvSpPr>
        <p:spPr bwMode="auto">
          <a:xfrm>
            <a:off x="609600" y="4191000"/>
            <a:ext cx="457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Source: 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Epidural abscess</a:t>
            </a:r>
            <a:endParaRPr lang="en-US" sz="2400" u="sng">
              <a:solidFill>
                <a:schemeClr val="bg2"/>
              </a:solidFill>
              <a:latin typeface="Myriad Web Pro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Stain: 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GMS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Findings:  </a:t>
            </a:r>
            <a:r>
              <a:rPr lang="en-US" sz="2400">
                <a:solidFill>
                  <a:schemeClr val="bg2"/>
                </a:solidFill>
                <a:latin typeface="Myriad Web Pro"/>
              </a:rPr>
              <a:t>Rare fungal hyphae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2000">
              <a:solidFill>
                <a:schemeClr val="bg2"/>
              </a:solidFill>
              <a:latin typeface="Myriad Web Pro"/>
            </a:endParaRPr>
          </a:p>
        </p:txBody>
      </p:sp>
      <p:pic>
        <p:nvPicPr>
          <p:cNvPr id="8" name="Picture 4" descr="62129-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1219200"/>
            <a:ext cx="3144838" cy="235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3" descr="62129-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62388"/>
            <a:ext cx="3087688" cy="235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Operative treatment: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Procedure: </a:t>
            </a:r>
            <a:r>
              <a:rPr lang="en-US" smtClean="0">
                <a:solidFill>
                  <a:schemeClr val="tx2"/>
                </a:solidFill>
              </a:rPr>
              <a:t>evacuation of epidural abscess,  C5-C7 laminectomy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Intraoperative Findings: </a:t>
            </a:r>
            <a:r>
              <a:rPr lang="en-US" smtClean="0">
                <a:solidFill>
                  <a:schemeClr val="tx2"/>
                </a:solidFill>
              </a:rPr>
              <a:t>abscess and pus</a:t>
            </a:r>
          </a:p>
          <a:p>
            <a:pPr eaLnBrk="1" hangingPunct="1"/>
            <a:r>
              <a:rPr lang="en-US" smtClean="0"/>
              <a:t>Medical treatment:</a:t>
            </a:r>
          </a:p>
          <a:p>
            <a:pPr lvl="1" eaLnBrk="1" hangingPunct="1">
              <a:buSzTx/>
            </a:pPr>
            <a:r>
              <a:rPr lang="en-US" b="1" smtClean="0"/>
              <a:t>Inpatient</a:t>
            </a:r>
            <a:r>
              <a:rPr lang="en-US" smtClean="0"/>
              <a:t>: voriconazole + amphotericin for 10 days</a:t>
            </a:r>
          </a:p>
          <a:p>
            <a:pPr eaLnBrk="1" hangingPunct="1"/>
            <a:r>
              <a:rPr lang="en-US" smtClean="0"/>
              <a:t>Discharge:  </a:t>
            </a:r>
            <a:r>
              <a:rPr lang="en-US" b="0" smtClean="0"/>
              <a:t>57 days after injection</a:t>
            </a:r>
          </a:p>
          <a:p>
            <a:pPr lvl="1" eaLnBrk="1" hangingPunct="1">
              <a:buSzTx/>
            </a:pPr>
            <a:r>
              <a:rPr lang="en-US" b="1" smtClean="0"/>
              <a:t>Symptoms: </a:t>
            </a:r>
            <a:r>
              <a:rPr lang="en-US" smtClean="0"/>
              <a:t>improved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oral voriconazole</a:t>
            </a:r>
          </a:p>
          <a:p>
            <a:pPr lvl="1" eaLnBrk="1" hangingPunct="1">
              <a:buSzTx/>
            </a:pPr>
            <a:endParaRPr lang="en-US" smtClean="0"/>
          </a:p>
          <a:p>
            <a:pPr lvl="1" eaLnBrk="1" hangingPunct="1">
              <a:buSzTx/>
            </a:pPr>
            <a:endParaRPr lang="en-US" b="1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3F6BCDEC-6225-4A72-917F-05C544E1D8C0}" type="slidenum">
              <a:rPr lang="en-US" smtClean="0"/>
              <a:pPr algn="r" eaLnBrk="1" hangingPunct="1"/>
              <a:t>24</a:t>
            </a:fld>
            <a:endParaRPr lang="en-US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2: </a:t>
            </a:r>
            <a:r>
              <a:rPr lang="en-US" dirty="0" smtClean="0"/>
              <a:t> Epidural </a:t>
            </a:r>
            <a:r>
              <a:rPr lang="en-US" dirty="0"/>
              <a:t>A</a:t>
            </a:r>
            <a:r>
              <a:rPr lang="en-US" dirty="0" smtClean="0"/>
              <a:t>bscess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54DECD96-E572-4FC2-AB84-6C74041FCADC}" type="slidenum">
              <a:rPr lang="en-US" smtClean="0"/>
              <a:pPr algn="r" eaLnBrk="1" hangingPunct="1"/>
              <a:t>25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7338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rapid onset weeks after contaminated injection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</a:t>
            </a: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threshold in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patients with persistent,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worse, or new symptoms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Neurosurgical consultation critical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Optimal treatment duration unknown</a:t>
            </a: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2:  Epidural Abscess </a:t>
            </a:r>
            <a:r>
              <a:rPr lang="en-US" dirty="0"/>
              <a:t>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001000" cy="2819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3: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Epidural abscess with </a:t>
            </a:r>
            <a:r>
              <a:rPr lang="en-US" dirty="0" smtClean="0"/>
              <a:t>minimal symptoms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7188C9DD-9C99-45D3-95BD-5D87CF539BC7}" type="slidenum">
              <a:rPr lang="en-US" smtClean="0"/>
              <a:pPr algn="r" eaLnBrk="1" hangingPunct="1"/>
              <a:t>27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1828800" y="2133601"/>
            <a:ext cx="54864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2438400"/>
            <a:ext cx="48006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Patients with minimal or baseline symptoms may harbor epidural infections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</a:t>
            </a: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threshold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Operative findings may not correlate with microbiology or pathology results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3:  Epidural Abscess with Minimal Symptoms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ID:  </a:t>
            </a:r>
            <a:r>
              <a:rPr lang="en-US" b="0" smtClean="0"/>
              <a:t>43 y/o female</a:t>
            </a:r>
          </a:p>
          <a:p>
            <a:pPr eaLnBrk="1" hangingPunct="1"/>
            <a:r>
              <a:rPr lang="en-US" smtClean="0"/>
              <a:t>Injection type:  </a:t>
            </a:r>
            <a:r>
              <a:rPr lang="en-US" b="0" smtClean="0"/>
              <a:t>L3-L4, L4-L5 epidural 34 days apart</a:t>
            </a:r>
          </a:p>
          <a:p>
            <a:pPr eaLnBrk="1" hangingPunct="1"/>
            <a:r>
              <a:rPr lang="en-US" smtClean="0"/>
              <a:t>Chief complaint:  </a:t>
            </a:r>
            <a:r>
              <a:rPr lang="en-US" b="0" smtClean="0"/>
              <a:t>Lower back pain similar to baseline (rated 3/10)</a:t>
            </a:r>
          </a:p>
          <a:p>
            <a:pPr eaLnBrk="1" hangingPunct="1"/>
            <a:r>
              <a:rPr lang="en-US" smtClean="0"/>
              <a:t>Lumbar puncture:  </a:t>
            </a:r>
            <a:r>
              <a:rPr lang="en-US" b="0" smtClean="0"/>
              <a:t>12 days after last injection</a:t>
            </a:r>
            <a:endParaRPr lang="en-US" b="0" u="sng" smtClean="0"/>
          </a:p>
          <a:p>
            <a:pPr lvl="1" eaLnBrk="1" hangingPunct="1">
              <a:buSzTx/>
            </a:pPr>
            <a:r>
              <a:rPr lang="en-US" smtClean="0"/>
              <a:t>WBC 1 cell/µl</a:t>
            </a:r>
          </a:p>
          <a:p>
            <a:pPr eaLnBrk="1" hangingPunct="1"/>
            <a:r>
              <a:rPr lang="en-US" u="sng" smtClean="0"/>
              <a:t>MRI</a:t>
            </a:r>
            <a:r>
              <a:rPr lang="en-US" smtClean="0"/>
              <a:t>:  </a:t>
            </a:r>
            <a:r>
              <a:rPr lang="en-US" b="0" smtClean="0"/>
              <a:t>41 days after last injection</a:t>
            </a:r>
          </a:p>
          <a:p>
            <a:pPr lvl="1" eaLnBrk="1" hangingPunct="1">
              <a:buSzTx/>
            </a:pPr>
            <a:r>
              <a:rPr lang="en-US" smtClean="0"/>
              <a:t>Neuroforaminal enhancement L4-L5</a:t>
            </a:r>
          </a:p>
          <a:p>
            <a:pPr lvl="1" eaLnBrk="1" hangingPunct="1">
              <a:buSzTx/>
            </a:pPr>
            <a:r>
              <a:rPr lang="en-US" smtClean="0"/>
              <a:t>Enhancement at disc space margin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715F6491-5BB3-4D25-8D43-F8E0DC5A8385}" type="slidenum">
              <a:rPr lang="en-US" smtClean="0"/>
              <a:pPr algn="r" eaLnBrk="1" hangingPunct="1"/>
              <a:t>28</a:t>
            </a:fld>
            <a:endParaRPr lang="en-US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674688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3:  Epidural Abscess with Minimal Symptoms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3:  MRI 41 Days after </a:t>
            </a:r>
            <a:r>
              <a:rPr lang="en-US" dirty="0"/>
              <a:t>L</a:t>
            </a:r>
            <a:r>
              <a:rPr lang="en-US" dirty="0" smtClean="0"/>
              <a:t>ast Injection  </a:t>
            </a:r>
            <a:endParaRPr lang="en-US" dirty="0"/>
          </a:p>
        </p:txBody>
      </p:sp>
      <p:sp>
        <p:nvSpPr>
          <p:cNvPr id="29699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B0E845D2-98F0-487F-B2B7-4C55F4EC5100}" type="slidenum">
              <a:rPr lang="en-US" smtClean="0"/>
              <a:pPr algn="r" eaLnBrk="1" hangingPunct="1"/>
              <a:t>29</a:t>
            </a:fld>
            <a:endParaRPr lang="en-US" smtClean="0"/>
          </a:p>
        </p:txBody>
      </p:sp>
      <p:graphicFrame>
        <p:nvGraphicFramePr>
          <p:cNvPr id="29700" name="Object 302"/>
          <p:cNvGraphicFramePr>
            <a:graphicFrameLocks noChangeAspect="1"/>
          </p:cNvGraphicFramePr>
          <p:nvPr/>
        </p:nvGraphicFramePr>
        <p:xfrm>
          <a:off x="885825" y="1368425"/>
          <a:ext cx="33051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Photo Editor Photo" r:id="rId4" imgW="2933333" imgH="2029108" progId="MSPhotoEd.3">
                  <p:embed/>
                </p:oleObj>
              </mc:Choice>
              <mc:Fallback>
                <p:oleObj name="Photo Editor Photo" r:id="rId4" imgW="2933333" imgH="2029108" progId="MSPhotoEd.3">
                  <p:embed/>
                  <p:pic>
                    <p:nvPicPr>
                      <p:cNvPr id="0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368425"/>
                        <a:ext cx="3305175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03"/>
          <p:cNvGraphicFramePr>
            <a:graphicFrameLocks noChangeAspect="1"/>
          </p:cNvGraphicFramePr>
          <p:nvPr/>
        </p:nvGraphicFramePr>
        <p:xfrm>
          <a:off x="887413" y="4038600"/>
          <a:ext cx="31511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Photo Editor Photo" r:id="rId6" imgW="2495238" imgH="1809524" progId="MSPhotoEd.3">
                  <p:embed/>
                </p:oleObj>
              </mc:Choice>
              <mc:Fallback>
                <p:oleObj name="Photo Editor Photo" r:id="rId6" imgW="2495238" imgH="1809524" progId="MSPhotoEd.3">
                  <p:embed/>
                  <p:pic>
                    <p:nvPicPr>
                      <p:cNvPr id="0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038600"/>
                        <a:ext cx="3151187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304"/>
          <p:cNvGraphicFramePr>
            <a:graphicFrameLocks noChangeAspect="1"/>
          </p:cNvGraphicFramePr>
          <p:nvPr/>
        </p:nvGraphicFramePr>
        <p:xfrm>
          <a:off x="5380038" y="1292225"/>
          <a:ext cx="27733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Photo Editor Photo" r:id="rId8" imgW="2933333" imgH="2419048" progId="MSPhotoEd.3">
                  <p:embed/>
                </p:oleObj>
              </mc:Choice>
              <mc:Fallback>
                <p:oleObj name="Photo Editor Photo" r:id="rId8" imgW="2933333" imgH="2419048" progId="MSPhotoEd.3">
                  <p:embed/>
                  <p:pic>
                    <p:nvPicPr>
                      <p:cNvPr id="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1292225"/>
                        <a:ext cx="2773362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305"/>
          <p:cNvGraphicFramePr>
            <a:graphicFrameLocks noChangeAspect="1"/>
          </p:cNvGraphicFramePr>
          <p:nvPr/>
        </p:nvGraphicFramePr>
        <p:xfrm>
          <a:off x="5449888" y="4038600"/>
          <a:ext cx="271621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Photo Editor Photo" r:id="rId10" imgW="2161905" imgH="1819529" progId="MSPhotoEd.3">
                  <p:embed/>
                </p:oleObj>
              </mc:Choice>
              <mc:Fallback>
                <p:oleObj name="Photo Editor Photo" r:id="rId10" imgW="2161905" imgH="1819529" progId="MSPhotoEd.3">
                  <p:embed/>
                  <p:pic>
                    <p:nvPicPr>
                      <p:cNvPr id="0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4038600"/>
                        <a:ext cx="2716212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56038" y="1212850"/>
            <a:ext cx="1776412" cy="9239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Neuroforaminal enhancement L4-L5</a:t>
            </a:r>
          </a:p>
        </p:txBody>
      </p:sp>
      <p:sp>
        <p:nvSpPr>
          <p:cNvPr id="14" name="Down Arrow 13"/>
          <p:cNvSpPr/>
          <p:nvPr/>
        </p:nvSpPr>
        <p:spPr>
          <a:xfrm rot="5400000">
            <a:off x="3201987" y="4924426"/>
            <a:ext cx="347663" cy="1166812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7624763" y="4729163"/>
            <a:ext cx="347662" cy="1166812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53300" y="4343400"/>
            <a:ext cx="1447800" cy="64611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Foraminal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fat effaced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4525" y="4478338"/>
            <a:ext cx="1997075" cy="646112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Enhancement at disc space margin</a:t>
            </a:r>
          </a:p>
        </p:txBody>
      </p:sp>
      <p:sp>
        <p:nvSpPr>
          <p:cNvPr id="21" name="Down Arrow 20"/>
          <p:cNvSpPr/>
          <p:nvPr/>
        </p:nvSpPr>
        <p:spPr>
          <a:xfrm rot="4253150">
            <a:off x="3074987" y="1901826"/>
            <a:ext cx="347663" cy="1166812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2740638">
            <a:off x="5908675" y="2547938"/>
            <a:ext cx="347663" cy="82232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393136">
            <a:off x="5765006" y="1974057"/>
            <a:ext cx="347663" cy="584200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62484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CDC Health Update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New data provides evidence </a:t>
            </a:r>
            <a:r>
              <a:rPr lang="en-US" sz="2000" dirty="0"/>
              <a:t>that a substantial proportion of patients have </a:t>
            </a:r>
            <a:r>
              <a:rPr lang="en-US" sz="2000" dirty="0" smtClean="0"/>
              <a:t>developed </a:t>
            </a:r>
            <a:r>
              <a:rPr lang="en-US" sz="2000" dirty="0"/>
              <a:t>localized </a:t>
            </a:r>
            <a:r>
              <a:rPr lang="en-US" sz="2000" dirty="0" smtClean="0"/>
              <a:t>infections following exposure to contaminated injections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Signs </a:t>
            </a:r>
            <a:r>
              <a:rPr lang="en-US" sz="2000" dirty="0"/>
              <a:t>and symptoms of these spinal/</a:t>
            </a:r>
            <a:r>
              <a:rPr lang="en-US" sz="2000" dirty="0" err="1"/>
              <a:t>paraspinal</a:t>
            </a:r>
            <a:r>
              <a:rPr lang="en-US" sz="2000" dirty="0"/>
              <a:t> infections can be subtle and difficult to distinguish from the patient’s baseline chronic pain, clinicians should consider obtaining an MRI for patients with persistent but baseline symptoms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decision should be made on a case-by-case basis after a discussion between the clinician and patient and taking into account the patient’s history regarding past and current symptoms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More </a:t>
            </a:r>
            <a:r>
              <a:rPr lang="en-US" dirty="0"/>
              <a:t>information online: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www.cdc.gov/hai/outbreaks/meningitis.html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3: </a:t>
            </a:r>
            <a:r>
              <a:rPr lang="en-US" dirty="0" smtClean="0"/>
              <a:t> Epidural </a:t>
            </a:r>
            <a:r>
              <a:rPr lang="en-US" dirty="0"/>
              <a:t>Abscess with </a:t>
            </a:r>
            <a:r>
              <a:rPr lang="en-US" dirty="0" smtClean="0"/>
              <a:t>Minimal Symptoms</a:t>
            </a:r>
            <a:endParaRPr lang="en-US" dirty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752600"/>
            <a:ext cx="7924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Operative treatment:  </a:t>
            </a:r>
            <a:r>
              <a:rPr lang="en-US" b="0" smtClean="0"/>
              <a:t>44 days after last injection</a:t>
            </a:r>
          </a:p>
          <a:p>
            <a:pPr lvl="1" eaLnBrk="1" hangingPunct="1">
              <a:buSzTx/>
            </a:pPr>
            <a:r>
              <a:rPr lang="en-US" b="1" smtClean="0"/>
              <a:t>Procedure:  </a:t>
            </a:r>
            <a:r>
              <a:rPr lang="en-US" smtClean="0"/>
              <a:t>right L4-L5 laminectomy, medial facetectomy with foraminotomy of L4 root</a:t>
            </a:r>
          </a:p>
          <a:p>
            <a:pPr lvl="1" eaLnBrk="1" hangingPunct="1">
              <a:buSzTx/>
            </a:pPr>
            <a:r>
              <a:rPr lang="en-US" b="1" smtClean="0"/>
              <a:t>Intraoperative findings:  </a:t>
            </a:r>
            <a:r>
              <a:rPr lang="en-US" smtClean="0"/>
              <a:t>no abscess or pus</a:t>
            </a:r>
          </a:p>
          <a:p>
            <a:pPr lvl="1" eaLnBrk="1" hangingPunct="1">
              <a:buSzTx/>
            </a:pPr>
            <a:r>
              <a:rPr lang="en-US" b="1" smtClean="0"/>
              <a:t>Anatomic Pathology</a:t>
            </a:r>
            <a:r>
              <a:rPr lang="en-US" smtClean="0"/>
              <a:t>:  L4-L5 epidural fungal abscess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30724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D8DA5D5B-22D8-40EA-BE4D-C6C57C97D1F1}" type="slidenum">
              <a:rPr lang="en-US" smtClean="0"/>
              <a:pPr algn="r" eaLnBrk="1" hangingPunct="1"/>
              <a:t>30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3:  Operative Pathology</a:t>
            </a:r>
            <a:endParaRPr lang="en-US" dirty="0"/>
          </a:p>
        </p:txBody>
      </p:sp>
      <p:sp>
        <p:nvSpPr>
          <p:cNvPr id="31747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D37A139D-EE3C-4F67-B80D-FB3A95F1826D}" type="slidenum">
              <a:rPr lang="en-US" smtClean="0"/>
              <a:pPr algn="r" eaLnBrk="1" hangingPunct="1"/>
              <a:t>31</a:t>
            </a:fld>
            <a:endParaRPr lang="en-US" smtClean="0"/>
          </a:p>
        </p:txBody>
      </p:sp>
      <p:sp>
        <p:nvSpPr>
          <p:cNvPr id="31748" name="Content Placeholder 4"/>
          <p:cNvSpPr>
            <a:spLocks noGrp="1"/>
          </p:cNvSpPr>
          <p:nvPr>
            <p:ph idx="1"/>
          </p:nvPr>
        </p:nvSpPr>
        <p:spPr bwMode="auto">
          <a:xfrm>
            <a:off x="650875" y="1828800"/>
            <a:ext cx="414972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 </a:t>
            </a:r>
            <a:r>
              <a:rPr lang="en-US" b="0" smtClean="0"/>
              <a:t>Paraspinal abscess</a:t>
            </a:r>
            <a:endParaRPr lang="en-US" b="0" u="sng" smtClean="0"/>
          </a:p>
          <a:p>
            <a:pPr eaLnBrk="1" hangingPunct="1"/>
            <a:r>
              <a:rPr lang="en-US" smtClean="0"/>
              <a:t>Stain:  </a:t>
            </a:r>
            <a:r>
              <a:rPr lang="en-US" b="0" smtClean="0"/>
              <a:t>H+E</a:t>
            </a:r>
          </a:p>
          <a:p>
            <a:pPr eaLnBrk="1" hangingPunct="1"/>
            <a:r>
              <a:rPr lang="en-US" smtClean="0"/>
              <a:t>Findings:  </a:t>
            </a:r>
            <a:r>
              <a:rPr lang="en-US" b="0" smtClean="0"/>
              <a:t>Acute inflammation with pigmented septate hyphae fragments</a:t>
            </a:r>
          </a:p>
          <a:p>
            <a:pPr lvl="1" eaLnBrk="1" hangingPunct="1">
              <a:buSzTx/>
            </a:pPr>
            <a:endParaRPr lang="en-US" smtClean="0"/>
          </a:p>
        </p:txBody>
      </p:sp>
      <p:pic>
        <p:nvPicPr>
          <p:cNvPr id="9" name="Picture 3" descr="61406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514725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8077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Operative treatment:  </a:t>
            </a:r>
            <a:r>
              <a:rPr lang="en-US" b="0" smtClean="0">
                <a:solidFill>
                  <a:schemeClr val="tx2"/>
                </a:solidFill>
              </a:rPr>
              <a:t>44 days after last injection</a:t>
            </a:r>
            <a:endParaRPr lang="en-US" b="0" u="sng" smtClean="0">
              <a:solidFill>
                <a:schemeClr val="tx2"/>
              </a:solidFill>
            </a:endParaRP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Procedure:  </a:t>
            </a:r>
            <a:r>
              <a:rPr lang="en-US" smtClean="0">
                <a:solidFill>
                  <a:schemeClr val="tx2"/>
                </a:solidFill>
              </a:rPr>
              <a:t>right L4-L5 laminectomy, medial facetectomy with foraminotomy of L4 root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Intraoperative findings:  </a:t>
            </a:r>
            <a:r>
              <a:rPr lang="en-US" smtClean="0">
                <a:solidFill>
                  <a:schemeClr val="tx2"/>
                </a:solidFill>
              </a:rPr>
              <a:t>no abscess or pus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Anatomic Pathology</a:t>
            </a:r>
            <a:r>
              <a:rPr lang="en-US" smtClean="0">
                <a:solidFill>
                  <a:schemeClr val="tx2"/>
                </a:solidFill>
              </a:rPr>
              <a:t>:  L4-L5 epidural fungal abscess</a:t>
            </a:r>
          </a:p>
          <a:p>
            <a:pPr eaLnBrk="1" hangingPunct="1"/>
            <a:r>
              <a:rPr lang="en-US" smtClean="0"/>
              <a:t>Medical treatment:</a:t>
            </a:r>
          </a:p>
          <a:p>
            <a:pPr lvl="1" eaLnBrk="1" hangingPunct="1">
              <a:buSzTx/>
            </a:pPr>
            <a:r>
              <a:rPr lang="en-US" b="1" smtClean="0"/>
              <a:t>Inpatient</a:t>
            </a:r>
            <a:r>
              <a:rPr lang="en-US" smtClean="0"/>
              <a:t>:  voriconazole + amphotericin</a:t>
            </a:r>
          </a:p>
          <a:p>
            <a:pPr eaLnBrk="1" hangingPunct="1"/>
            <a:r>
              <a:rPr lang="en-US" smtClean="0"/>
              <a:t>Discharge:  </a:t>
            </a:r>
            <a:r>
              <a:rPr lang="en-US" b="0" smtClean="0"/>
              <a:t>52 days after last injection</a:t>
            </a:r>
          </a:p>
          <a:p>
            <a:pPr lvl="1" eaLnBrk="1" hangingPunct="1">
              <a:buSzTx/>
            </a:pPr>
            <a:r>
              <a:rPr lang="en-US" b="1" smtClean="0"/>
              <a:t>Symptoms:  </a:t>
            </a:r>
            <a:r>
              <a:rPr lang="en-US" smtClean="0"/>
              <a:t>improved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 oral voriconazole</a:t>
            </a:r>
          </a:p>
          <a:p>
            <a:pPr eaLnBrk="1" hangingPunct="1"/>
            <a:endParaRPr lang="en-US" u="sng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32771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36C1C169-B577-4B57-BDD2-963EE7136AED}" type="slidenum">
              <a:rPr lang="en-US" smtClean="0"/>
              <a:pPr algn="r" eaLnBrk="1" hangingPunct="1"/>
              <a:t>32</a:t>
            </a:fld>
            <a:endParaRPr lang="en-US" smtClean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3: </a:t>
            </a:r>
            <a:r>
              <a:rPr lang="en-US" dirty="0" smtClean="0"/>
              <a:t> Epidural </a:t>
            </a:r>
            <a:r>
              <a:rPr lang="en-US" dirty="0"/>
              <a:t>Abscess with Minimal Symptoms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41D5D390-24F4-42A2-8C5A-27AA087CE4D1}" type="slidenum">
              <a:rPr lang="en-US" smtClean="0"/>
              <a:pPr algn="r" eaLnBrk="1" hangingPunct="1"/>
              <a:t>33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1828800" y="2133601"/>
            <a:ext cx="54864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2438400"/>
            <a:ext cx="48006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Patients with minimal or baseline symptoms may harbor epidural infections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</a:t>
            </a: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threshold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Operative findings may not correlate with microbiology or pathology results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3: Epidural Abscess with Minimal Symptoms </a:t>
            </a:r>
            <a:r>
              <a:rPr lang="en-US" dirty="0"/>
              <a:t>—</a:t>
            </a:r>
            <a:r>
              <a:rPr lang="en-US" dirty="0" smtClean="0"/>
              <a:t> Summary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0772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4: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Osteomyelitis and Discitis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7421E2C7-35F7-4B1F-B500-798D478E6A1F}" type="slidenum">
              <a:rPr lang="en-US" smtClean="0"/>
              <a:pPr algn="r" eaLnBrk="1" hangingPunct="1"/>
              <a:t>35</a:t>
            </a:fld>
            <a:endParaRPr lang="en-US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4</a:t>
            </a:r>
            <a:r>
              <a:rPr lang="en-US" dirty="0" smtClean="0"/>
              <a:t>: Osteomyelitis and Discitis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438400"/>
            <a:ext cx="3505200" cy="36496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late complication of contaminated injection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Proactive outreach may identify patients earlier in their course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Surgical consultation critical for suspected osteomyelitis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</a:t>
            </a:r>
            <a:r>
              <a:rPr lang="en-US" dirty="0"/>
              <a:t>4: Osteomyelitis and Discitis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83058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ID:  </a:t>
            </a:r>
            <a:r>
              <a:rPr lang="en-US" b="0" smtClean="0"/>
              <a:t>28 y/o female</a:t>
            </a:r>
          </a:p>
          <a:p>
            <a:pPr eaLnBrk="1" hangingPunct="1"/>
            <a:r>
              <a:rPr lang="en-US" smtClean="0"/>
              <a:t>Injection type:  </a:t>
            </a:r>
            <a:r>
              <a:rPr lang="en-US" b="0" smtClean="0"/>
              <a:t>L4-L5 epidural</a:t>
            </a:r>
          </a:p>
          <a:p>
            <a:pPr eaLnBrk="1" hangingPunct="1"/>
            <a:r>
              <a:rPr lang="en-US" smtClean="0"/>
              <a:t>Chief complaint:  </a:t>
            </a:r>
            <a:r>
              <a:rPr lang="en-US" b="0" smtClean="0"/>
              <a:t>3 weeks of left lower extremity weakness 90 days after injection</a:t>
            </a:r>
          </a:p>
          <a:p>
            <a:pPr eaLnBrk="1" hangingPunct="1"/>
            <a:r>
              <a:rPr lang="en-US" smtClean="0"/>
              <a:t>Lumbar puncture: </a:t>
            </a:r>
            <a:r>
              <a:rPr lang="en-US" b="0" smtClean="0"/>
              <a:t>approximately 70 days after injection</a:t>
            </a:r>
          </a:p>
          <a:p>
            <a:pPr lvl="1" eaLnBrk="1" hangingPunct="1">
              <a:buSzTx/>
            </a:pPr>
            <a:r>
              <a:rPr lang="en-US" smtClean="0"/>
              <a:t>Normal</a:t>
            </a:r>
          </a:p>
          <a:p>
            <a:pPr eaLnBrk="1" hangingPunct="1"/>
            <a:r>
              <a:rPr lang="en-US" smtClean="0"/>
              <a:t>MRI:  </a:t>
            </a:r>
            <a:r>
              <a:rPr lang="en-US" b="0" smtClean="0"/>
              <a:t>91 days after injection</a:t>
            </a:r>
          </a:p>
          <a:p>
            <a:pPr lvl="1" eaLnBrk="1" hangingPunct="1">
              <a:buSzTx/>
            </a:pPr>
            <a:r>
              <a:rPr lang="en-US" smtClean="0"/>
              <a:t>L4-L5 osteomyelitis and discitis</a:t>
            </a:r>
          </a:p>
          <a:p>
            <a:pPr lvl="1" eaLnBrk="1" hangingPunct="1">
              <a:buSzTx/>
            </a:pPr>
            <a:r>
              <a:rPr lang="en-US" smtClean="0"/>
              <a:t>Paravertebral enhancement</a:t>
            </a:r>
          </a:p>
          <a:p>
            <a:pPr lvl="1" eaLnBrk="1" hangingPunct="1">
              <a:buSzTx/>
            </a:pPr>
            <a:r>
              <a:rPr lang="en-US" smtClean="0"/>
              <a:t>L5 neuroforaminal disease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36868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758F5423-FA4D-47EB-A619-E66CBDDD8BCC}" type="slidenum">
              <a:rPr lang="en-US" smtClean="0"/>
              <a:pPr algn="r" eaLnBrk="1" hangingPunct="1"/>
              <a:t>36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195"/>
          <p:cNvGraphicFramePr>
            <a:graphicFrameLocks noChangeAspect="1"/>
          </p:cNvGraphicFramePr>
          <p:nvPr/>
        </p:nvGraphicFramePr>
        <p:xfrm>
          <a:off x="4800600" y="1327150"/>
          <a:ext cx="359568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Photo Editor Photo" r:id="rId4" imgW="2781688" imgH="3715269" progId="MSPhotoEd.3">
                  <p:embed/>
                </p:oleObj>
              </mc:Choice>
              <mc:Fallback>
                <p:oleObj name="Photo Editor Photo" r:id="rId4" imgW="2781688" imgH="3715269" progId="MSPhotoEd.3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27150"/>
                        <a:ext cx="3595688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196"/>
          <p:cNvGraphicFramePr>
            <a:graphicFrameLocks noChangeAspect="1"/>
          </p:cNvGraphicFramePr>
          <p:nvPr/>
        </p:nvGraphicFramePr>
        <p:xfrm>
          <a:off x="533400" y="1311275"/>
          <a:ext cx="3241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Photo Editor Photo" r:id="rId6" imgW="2457143" imgH="3638095" progId="MSPhotoEd.3">
                  <p:embed/>
                </p:oleObj>
              </mc:Choice>
              <mc:Fallback>
                <p:oleObj name="Photo Editor Photo" r:id="rId6" imgW="2457143" imgH="3638095" progId="MSPhotoEd.3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1275"/>
                        <a:ext cx="3241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</a:t>
            </a:r>
            <a:r>
              <a:rPr lang="en-US" dirty="0"/>
              <a:t>4</a:t>
            </a:r>
            <a:r>
              <a:rPr lang="en-US" dirty="0" smtClean="0"/>
              <a:t>:  MRI 91 Days after Injection</a:t>
            </a:r>
            <a:endParaRPr lang="en-US" dirty="0"/>
          </a:p>
        </p:txBody>
      </p:sp>
      <p:sp>
        <p:nvSpPr>
          <p:cNvPr id="37893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2E02EB98-C241-4088-8018-07C3DC58FAAE}" type="slidenum">
              <a:rPr lang="en-US" smtClean="0"/>
              <a:pPr algn="r" eaLnBrk="1" hangingPunct="1"/>
              <a:t>37</a:t>
            </a:fld>
            <a:endParaRPr lang="en-US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2490788"/>
            <a:ext cx="3352800" cy="647700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L4-L5 osteomyelitis and discitis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+mn-lt"/>
              </a:rPr>
              <a:t>L5 neuroforaminal </a:t>
            </a:r>
            <a:r>
              <a:rPr lang="fr-FR" dirty="0" err="1">
                <a:solidFill>
                  <a:srgbClr val="000000"/>
                </a:solidFill>
                <a:latin typeface="+mn-lt"/>
              </a:rPr>
              <a:t>disease</a:t>
            </a: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 rot="2852784">
            <a:off x="2492375" y="3438525"/>
            <a:ext cx="307975" cy="11080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852784">
            <a:off x="7064375" y="3503613"/>
            <a:ext cx="307975" cy="11080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3230563"/>
            <a:ext cx="2840038" cy="368300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Enhancing disc margin</a:t>
            </a:r>
            <a:endParaRPr lang="fr-FR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0"/>
          <p:cNvGraphicFramePr>
            <a:graphicFrameLocks noChangeAspect="1"/>
          </p:cNvGraphicFramePr>
          <p:nvPr/>
        </p:nvGraphicFramePr>
        <p:xfrm>
          <a:off x="4516438" y="2209800"/>
          <a:ext cx="43275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Photo Editor Photo" r:id="rId4" imgW="3505689" imgH="2676899" progId="MSPhotoEd.3">
                  <p:embed/>
                </p:oleObj>
              </mc:Choice>
              <mc:Fallback>
                <p:oleObj name="Photo Editor Photo" r:id="rId4" imgW="3505689" imgH="2676899" progId="MSPhotoEd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2209800"/>
                        <a:ext cx="4327525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</a:t>
            </a:r>
            <a:r>
              <a:rPr lang="en-US" dirty="0"/>
              <a:t>4</a:t>
            </a:r>
            <a:r>
              <a:rPr lang="en-US" dirty="0" smtClean="0"/>
              <a:t>:  MRI 91 Days after Injection</a:t>
            </a:r>
            <a:endParaRPr lang="en-US" dirty="0"/>
          </a:p>
        </p:txBody>
      </p:sp>
      <p:sp>
        <p:nvSpPr>
          <p:cNvPr id="38916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E052E6F2-3CD5-45F7-B45A-D8C58829877E}" type="slidenum">
              <a:rPr lang="en-US" smtClean="0"/>
              <a:pPr algn="r" eaLnBrk="1" hangingPunct="1"/>
              <a:t>38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 rot="2852784">
            <a:off x="7393781" y="2842419"/>
            <a:ext cx="307975" cy="554038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38750" y="2408238"/>
            <a:ext cx="3221038" cy="36830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Paravertebral enhancement</a:t>
            </a: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8920" name="Object 21"/>
          <p:cNvGraphicFramePr>
            <a:graphicFrameLocks noChangeAspect="1"/>
          </p:cNvGraphicFramePr>
          <p:nvPr/>
        </p:nvGraphicFramePr>
        <p:xfrm>
          <a:off x="381000" y="2209800"/>
          <a:ext cx="38036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Photo Editor Photo" r:id="rId6" imgW="3200000" imgH="2629267" progId="MSPhotoEd.3">
                  <p:embed/>
                </p:oleObj>
              </mc:Choice>
              <mc:Fallback>
                <p:oleObj name="Photo Editor Photo" r:id="rId6" imgW="3200000" imgH="2629267" progId="MSPhotoEd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38036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8216654">
            <a:off x="5114131" y="2975769"/>
            <a:ext cx="307975" cy="554038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4</a:t>
            </a:r>
            <a:r>
              <a:rPr lang="en-US" dirty="0" smtClean="0"/>
              <a:t>:  Osteomyelitis and Discitis</a:t>
            </a:r>
            <a:endParaRPr lang="en-US" dirty="0"/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7924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Operative treatment: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Procedure:  </a:t>
            </a:r>
            <a:r>
              <a:rPr lang="en-US" smtClean="0">
                <a:solidFill>
                  <a:schemeClr val="tx2"/>
                </a:solidFill>
              </a:rPr>
              <a:t>L4-L5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microdiskectomy, irrigation and debridement of scar tissue on L5 nerve root</a:t>
            </a:r>
          </a:p>
          <a:p>
            <a:pPr eaLnBrk="1" hangingPunct="1"/>
            <a:r>
              <a:rPr lang="en-US" smtClean="0"/>
              <a:t>Pathology: </a:t>
            </a:r>
            <a:r>
              <a:rPr lang="en-US" b="0" smtClean="0"/>
              <a:t> fungal hyphae on GMS stain, chronic inflammation</a:t>
            </a:r>
          </a:p>
          <a:p>
            <a:pPr eaLnBrk="1" hangingPunct="1"/>
            <a:r>
              <a:rPr lang="en-US" smtClean="0"/>
              <a:t>Microbiology: </a:t>
            </a:r>
            <a:r>
              <a:rPr lang="en-US" b="0" smtClean="0"/>
              <a:t>mold, not yet speciated</a:t>
            </a:r>
          </a:p>
          <a:p>
            <a:pPr eaLnBrk="1" hangingPunct="1"/>
            <a:r>
              <a:rPr lang="en-US" smtClean="0"/>
              <a:t>Medical treatment:</a:t>
            </a:r>
          </a:p>
          <a:p>
            <a:pPr lvl="1" eaLnBrk="1" hangingPunct="1">
              <a:buSzTx/>
            </a:pPr>
            <a:r>
              <a:rPr lang="en-US" b="1" smtClean="0"/>
              <a:t>Inpatient</a:t>
            </a:r>
            <a:r>
              <a:rPr lang="en-US" smtClean="0"/>
              <a:t>: voriconazole and amphotericin</a:t>
            </a:r>
          </a:p>
          <a:p>
            <a:pPr eaLnBrk="1" hangingPunct="1"/>
            <a:r>
              <a:rPr lang="en-US" smtClean="0"/>
              <a:t>Planned Discharge: </a:t>
            </a:r>
            <a:r>
              <a:rPr lang="en-US" b="0" smtClean="0"/>
              <a:t>107 days after last injection</a:t>
            </a:r>
          </a:p>
          <a:p>
            <a:pPr lvl="1" eaLnBrk="1" hangingPunct="1">
              <a:buSzTx/>
            </a:pPr>
            <a:r>
              <a:rPr lang="en-US" b="1" smtClean="0"/>
              <a:t>Symptoms: </a:t>
            </a:r>
            <a:r>
              <a:rPr lang="en-US" smtClean="0"/>
              <a:t>improving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oral voriconazole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u="sng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39940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C6CC2F12-D596-4032-B7CE-3358AC91DBA8}" type="slidenum">
              <a:rPr lang="en-US" smtClean="0"/>
              <a:pPr algn="r" eaLnBrk="1" hangingPunct="1"/>
              <a:t>39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Fungal Infections Associated with Contaminated Methylprednisolone Injections — </a:t>
            </a:r>
            <a:br>
              <a:rPr lang="en-US" dirty="0"/>
            </a:br>
            <a:r>
              <a:rPr lang="en-US" dirty="0"/>
              <a:t>Spinal/</a:t>
            </a:r>
            <a:r>
              <a:rPr lang="en-US" dirty="0" err="1"/>
              <a:t>Paraspinal</a:t>
            </a:r>
            <a:r>
              <a:rPr lang="en-US" dirty="0"/>
              <a:t> Case Series</a:t>
            </a:r>
          </a:p>
        </p:txBody>
      </p:sp>
      <p:sp>
        <p:nvSpPr>
          <p:cNvPr id="4099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390BB00A-174D-499E-80CA-EA678C1EE7E9}" type="slidenum">
              <a:rPr lang="en-US" smtClean="0"/>
              <a:pPr algn="r" eaLnBrk="1" hangingPunct="1"/>
              <a:t>4</a:t>
            </a:fld>
            <a:endParaRPr lang="en-US" smtClean="0"/>
          </a:p>
        </p:txBody>
      </p:sp>
      <p:sp>
        <p:nvSpPr>
          <p:cNvPr id="4100" name="Subtitle 1"/>
          <p:cNvSpPr txBox="1">
            <a:spLocks/>
          </p:cNvSpPr>
          <p:nvPr/>
        </p:nvSpPr>
        <p:spPr bwMode="auto">
          <a:xfrm>
            <a:off x="1457325" y="22860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Anurag Malani, M.D.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Myriad Web Pro"/>
              </a:rPr>
              <a:t>Medical Director, Antimicrobial Stewardship Program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Myriad Web Pro"/>
              </a:rPr>
              <a:t>Associate Medical Director, Infection Prevention &amp; Control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Myriad Web Pro"/>
              </a:rPr>
              <a:t>St. Joseph Mercy Health System – Ann Arbor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2400" b="1">
              <a:solidFill>
                <a:schemeClr val="bg2"/>
              </a:solidFill>
              <a:latin typeface="Myriad Web Pro"/>
            </a:endParaRPr>
          </a:p>
        </p:txBody>
      </p:sp>
      <p:pic>
        <p:nvPicPr>
          <p:cNvPr id="9" name="Picture 2" descr="http://www.stjoesannarbor.org/images/template_annarbor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238" y="5715000"/>
            <a:ext cx="1274762" cy="6096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</p:pic>
      <p:sp>
        <p:nvSpPr>
          <p:cNvPr id="4102" name="Subtitle 1"/>
          <p:cNvSpPr txBox="1">
            <a:spLocks/>
          </p:cNvSpPr>
          <p:nvPr/>
        </p:nvSpPr>
        <p:spPr bwMode="auto">
          <a:xfrm>
            <a:off x="1573213" y="39624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bg2"/>
                </a:solidFill>
                <a:latin typeface="Myriad Web Pro"/>
              </a:rPr>
              <a:t>Michael Kasotakis, M.D.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chemeClr val="bg2"/>
                </a:solidFill>
                <a:latin typeface="Myriad Web Pro"/>
              </a:rPr>
              <a:t>Neuroradiology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chemeClr val="bg2"/>
                </a:solidFill>
                <a:latin typeface="Myriad Web Pro"/>
              </a:rPr>
              <a:t>St. Joseph Mercy Health System – Ann Arbor</a:t>
            </a:r>
          </a:p>
        </p:txBody>
      </p:sp>
      <p:sp>
        <p:nvSpPr>
          <p:cNvPr id="4103" name="Subtitle 1"/>
          <p:cNvSpPr txBox="1">
            <a:spLocks/>
          </p:cNvSpPr>
          <p:nvPr/>
        </p:nvSpPr>
        <p:spPr bwMode="auto">
          <a:xfrm>
            <a:off x="1443038" y="545465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chemeClr val="bg2"/>
                </a:solidFill>
                <a:latin typeface="Myriad Web Pro"/>
              </a:rPr>
              <a:t>December 20,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A99166C6-FE27-402C-96F5-20424A9C04C3}" type="slidenum">
              <a:rPr lang="en-US" smtClean="0"/>
              <a:pPr algn="r" eaLnBrk="1" hangingPunct="1"/>
              <a:t>40</a:t>
            </a:fld>
            <a:endParaRPr lang="en-US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4</a:t>
            </a:r>
            <a:r>
              <a:rPr lang="en-US" dirty="0" smtClean="0"/>
              <a:t>:  Osteomyelitis and Discitis </a:t>
            </a:r>
            <a:r>
              <a:rPr lang="en-US" dirty="0"/>
              <a:t>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438400"/>
            <a:ext cx="3505200" cy="36496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late complication of contaminated injection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Proactive outreach may identify patients earlier in their course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Surgical consultation critical for suspected osteomyelitis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0772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5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Sacroiliac  Osteomyelitis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93CC50F5-909A-4B57-9443-801F9CF3DDCC}" type="slidenum">
              <a:rPr lang="en-US" smtClean="0"/>
              <a:pPr algn="r" eaLnBrk="1" hangingPunct="1"/>
              <a:t>42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7338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complications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from </a:t>
            </a:r>
            <a:r>
              <a:rPr lang="en-US" sz="1800" dirty="0">
                <a:solidFill>
                  <a:srgbClr val="000000"/>
                </a:solidFill>
              </a:rPr>
              <a:t>contaminated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sacroiliac injections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MRI threshold in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patients with contaminated </a:t>
            </a:r>
            <a:r>
              <a:rPr lang="en-US" sz="1800" dirty="0">
                <a:solidFill>
                  <a:srgbClr val="000000"/>
                </a:solidFill>
              </a:rPr>
              <a:t>sacroiliac injections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Unclear criteria </a:t>
            </a:r>
            <a:r>
              <a:rPr lang="en-US" sz="1800" b="1" dirty="0">
                <a:solidFill>
                  <a:srgbClr val="000000"/>
                </a:solidFill>
              </a:rPr>
              <a:t>for surgical </a:t>
            </a:r>
            <a:r>
              <a:rPr lang="en-US" sz="1800" b="1" dirty="0" smtClean="0">
                <a:solidFill>
                  <a:srgbClr val="000000"/>
                </a:solidFill>
              </a:rPr>
              <a:t>intervention</a:t>
            </a: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5:  </a:t>
            </a:r>
            <a:r>
              <a:rPr lang="en-US" dirty="0"/>
              <a:t>Sacroiliac </a:t>
            </a:r>
            <a:r>
              <a:rPr lang="en-US" dirty="0" smtClean="0"/>
              <a:t>Osteomyelitis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5:  Sacroiliac Osteomyelitis</a:t>
            </a:r>
            <a:endParaRPr lang="en-US" dirty="0"/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7848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ID:  </a:t>
            </a:r>
            <a:r>
              <a:rPr lang="en-US" b="0" smtClean="0"/>
              <a:t>60 y/o female</a:t>
            </a:r>
          </a:p>
          <a:p>
            <a:pPr eaLnBrk="1" hangingPunct="1"/>
            <a:r>
              <a:rPr lang="en-US" smtClean="0"/>
              <a:t>Injection type:  </a:t>
            </a:r>
            <a:r>
              <a:rPr lang="en-US" b="0" smtClean="0"/>
              <a:t>right sacroiliac joint</a:t>
            </a:r>
          </a:p>
          <a:p>
            <a:pPr eaLnBrk="1" hangingPunct="1"/>
            <a:r>
              <a:rPr lang="en-US" smtClean="0"/>
              <a:t>Chief complaint:  </a:t>
            </a:r>
            <a:r>
              <a:rPr lang="en-US" b="0" smtClean="0"/>
              <a:t>progressive right sided pain, difficulty ambulating</a:t>
            </a:r>
          </a:p>
          <a:p>
            <a:pPr eaLnBrk="1" hangingPunct="1"/>
            <a:r>
              <a:rPr lang="en-US" smtClean="0"/>
              <a:t>MRI:  </a:t>
            </a:r>
            <a:r>
              <a:rPr lang="en-US" b="0" smtClean="0"/>
              <a:t>44 days after injection</a:t>
            </a:r>
          </a:p>
          <a:p>
            <a:pPr lvl="1" eaLnBrk="1" hangingPunct="1">
              <a:buSzTx/>
            </a:pPr>
            <a:r>
              <a:rPr lang="en-US" smtClean="0"/>
              <a:t>Right sacroiliac joint septic arthritis </a:t>
            </a:r>
          </a:p>
          <a:p>
            <a:pPr lvl="1" eaLnBrk="1" hangingPunct="1">
              <a:buSzTx/>
            </a:pPr>
            <a:r>
              <a:rPr lang="en-US" smtClean="0"/>
              <a:t>Adjacent osteomyelitis in inferior aspect of joint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44036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3961EC4F-A67C-430F-8145-04B0C372F4F9}" type="slidenum">
              <a:rPr lang="en-US" smtClean="0"/>
              <a:pPr algn="r" eaLnBrk="1" hangingPunct="1"/>
              <a:t>43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5:  MRI 44 Days after Injection</a:t>
            </a:r>
            <a:endParaRPr lang="en-US" dirty="0"/>
          </a:p>
        </p:txBody>
      </p:sp>
      <p:sp>
        <p:nvSpPr>
          <p:cNvPr id="45059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430213" y="64770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003750E3-7298-4EEC-B820-EEB909B17AD1}" type="slidenum">
              <a:rPr lang="en-US" smtClean="0"/>
              <a:pPr algn="r" eaLnBrk="1" hangingPunct="1"/>
              <a:t>44</a:t>
            </a:fld>
            <a:endParaRPr lang="en-US" smtClean="0"/>
          </a:p>
        </p:txBody>
      </p:sp>
      <p:graphicFrame>
        <p:nvGraphicFramePr>
          <p:cNvPr id="45060" name="Object 26"/>
          <p:cNvGraphicFramePr>
            <a:graphicFrameLocks noChangeAspect="1"/>
          </p:cNvGraphicFramePr>
          <p:nvPr/>
        </p:nvGraphicFramePr>
        <p:xfrm>
          <a:off x="5105400" y="1371600"/>
          <a:ext cx="32385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Photo Editor Photo" r:id="rId4" imgW="3648584" imgH="2523810" progId="MSPhotoEd.3">
                  <p:embed/>
                </p:oleObj>
              </mc:Choice>
              <mc:Fallback>
                <p:oleObj name="Photo Editor Photo" r:id="rId4" imgW="3648584" imgH="2523810" progId="MSPhotoEd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71600"/>
                        <a:ext cx="3238500" cy="2239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27"/>
          <p:cNvGraphicFramePr>
            <a:graphicFrameLocks noChangeAspect="1"/>
          </p:cNvGraphicFramePr>
          <p:nvPr/>
        </p:nvGraphicFramePr>
        <p:xfrm>
          <a:off x="4924425" y="3886200"/>
          <a:ext cx="3457575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Photo Editor Photo" r:id="rId6" imgW="3381847" imgH="2190476" progId="MSPhotoEd.3">
                  <p:embed/>
                </p:oleObj>
              </mc:Choice>
              <mc:Fallback>
                <p:oleObj name="Photo Editor Photo" r:id="rId6" imgW="3381847" imgH="2190476" progId="MSPhotoEd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3886200"/>
                        <a:ext cx="3457575" cy="2239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28"/>
          <p:cNvGraphicFramePr>
            <a:graphicFrameLocks noChangeAspect="1"/>
          </p:cNvGraphicFramePr>
          <p:nvPr/>
        </p:nvGraphicFramePr>
        <p:xfrm>
          <a:off x="706438" y="3810000"/>
          <a:ext cx="3408362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Photo Editor Photo" r:id="rId8" imgW="3696216" imgH="2429214" progId="MSPhotoEd.3">
                  <p:embed/>
                </p:oleObj>
              </mc:Choice>
              <mc:Fallback>
                <p:oleObj name="Photo Editor Photo" r:id="rId8" imgW="3696216" imgH="2429214" progId="MSPhotoEd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810000"/>
                        <a:ext cx="3408362" cy="22399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1981200"/>
            <a:ext cx="3733800" cy="923925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Right sacroiliac joint septic arthritis with adjacent osteomyelitis in inferior aspect of the joint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 rot="2852784">
            <a:off x="6246813" y="1625600"/>
            <a:ext cx="307975" cy="11080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434454">
            <a:off x="5260975" y="2760663"/>
            <a:ext cx="312738" cy="1004887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852784">
            <a:off x="6237288" y="4325938"/>
            <a:ext cx="307975" cy="11080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3929012">
            <a:off x="5101432" y="5303044"/>
            <a:ext cx="312737" cy="10064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3599462">
            <a:off x="2003425" y="4510088"/>
            <a:ext cx="307975" cy="1108075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3929012">
            <a:off x="876300" y="5307013"/>
            <a:ext cx="336550" cy="977900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3886200"/>
            <a:ext cx="3146425" cy="369888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Fat suppressed post contrast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5:  Sacroiliac </a:t>
            </a:r>
            <a:r>
              <a:rPr lang="en-US" dirty="0"/>
              <a:t>Osteomyelitis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828800"/>
            <a:ext cx="784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Operative treatment:</a:t>
            </a:r>
          </a:p>
          <a:p>
            <a:pPr lvl="1" eaLnBrk="1" hangingPunct="1">
              <a:buSzTx/>
            </a:pPr>
            <a:r>
              <a:rPr lang="en-US" b="1" smtClean="0"/>
              <a:t>Procedure: </a:t>
            </a:r>
            <a:r>
              <a:rPr lang="en-US" smtClean="0"/>
              <a:t>incision and drainage</a:t>
            </a:r>
          </a:p>
          <a:p>
            <a:pPr lvl="1" eaLnBrk="1" hangingPunct="1">
              <a:buSzTx/>
            </a:pPr>
            <a:r>
              <a:rPr lang="en-US" b="1" smtClean="0"/>
              <a:t>Intraoperative findings: </a:t>
            </a:r>
            <a:r>
              <a:rPr lang="en-US" smtClean="0"/>
              <a:t>small amount of purulent fluid</a:t>
            </a:r>
          </a:p>
          <a:p>
            <a:pPr eaLnBrk="1" hangingPunct="1"/>
            <a:endParaRPr lang="en-US" u="sng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46084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8975F704-EC52-4ED8-9D04-477EA6CE44CA}" type="slidenum">
              <a:rPr lang="en-US" smtClean="0"/>
              <a:pPr algn="r" eaLnBrk="1" hangingPunct="1"/>
              <a:t>45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5:  Operative Pathology</a:t>
            </a:r>
            <a:endParaRPr lang="en-US" dirty="0"/>
          </a:p>
        </p:txBody>
      </p:sp>
      <p:sp>
        <p:nvSpPr>
          <p:cNvPr id="47107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6443663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901B5BB9-D704-473F-A8F6-73428AF84A82}" type="slidenum">
              <a:rPr lang="en-US" smtClean="0"/>
              <a:pPr algn="r" eaLnBrk="1" hangingPunct="1"/>
              <a:t>46</a:t>
            </a:fld>
            <a:endParaRPr lang="en-US" smtClean="0"/>
          </a:p>
        </p:txBody>
      </p:sp>
      <p:sp>
        <p:nvSpPr>
          <p:cNvPr id="47108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676400"/>
            <a:ext cx="3276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</a:t>
            </a:r>
            <a:r>
              <a:rPr lang="en-US" b="0" smtClean="0"/>
              <a:t> sacroiliac biopsy</a:t>
            </a:r>
            <a:endParaRPr lang="en-US" b="0" u="sng" smtClean="0"/>
          </a:p>
          <a:p>
            <a:pPr eaLnBrk="1" hangingPunct="1"/>
            <a:r>
              <a:rPr lang="en-US" smtClean="0"/>
              <a:t>Stain:  </a:t>
            </a:r>
            <a:r>
              <a:rPr lang="en-US" b="0" smtClean="0"/>
              <a:t>H+E</a:t>
            </a:r>
          </a:p>
          <a:p>
            <a:pPr eaLnBrk="1" hangingPunct="1"/>
            <a:r>
              <a:rPr lang="en-US" smtClean="0"/>
              <a:t>Findings: </a:t>
            </a:r>
            <a:r>
              <a:rPr lang="en-US" b="0" smtClean="0"/>
              <a:t>neutrophil and plasma cell infiltration next to bony spicules, consistent with acute osteomyelitis</a:t>
            </a:r>
            <a:endParaRPr lang="en-US" smtClean="0"/>
          </a:p>
        </p:txBody>
      </p:sp>
      <p:pic>
        <p:nvPicPr>
          <p:cNvPr id="6" name="Picture 4" descr="59978-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083050" cy="306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533400" y="6172200"/>
            <a:ext cx="47244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Photo credit: St. Joseph Mercy Health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5:  Sacroiliac </a:t>
            </a:r>
            <a:r>
              <a:rPr lang="en-US" dirty="0"/>
              <a:t>Osteomyelitis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7924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Operative treatment: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Procedure: </a:t>
            </a:r>
            <a:r>
              <a:rPr lang="en-US" smtClean="0">
                <a:solidFill>
                  <a:schemeClr val="tx2"/>
                </a:solidFill>
              </a:rPr>
              <a:t>incision and drainage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2"/>
                </a:solidFill>
              </a:rPr>
              <a:t>Intraoperative findings: </a:t>
            </a:r>
            <a:r>
              <a:rPr lang="en-US" smtClean="0">
                <a:solidFill>
                  <a:schemeClr val="tx2"/>
                </a:solidFill>
              </a:rPr>
              <a:t>small amount of purulent fluid</a:t>
            </a:r>
          </a:p>
          <a:p>
            <a:pPr eaLnBrk="1" hangingPunct="1"/>
            <a:r>
              <a:rPr lang="en-US" smtClean="0"/>
              <a:t>Pathology: </a:t>
            </a:r>
            <a:r>
              <a:rPr lang="en-US" b="0" smtClean="0"/>
              <a:t>acute osteomyelitis of right posterior ilium</a:t>
            </a:r>
          </a:p>
          <a:p>
            <a:pPr eaLnBrk="1" hangingPunct="1"/>
            <a:r>
              <a:rPr lang="en-US" smtClean="0"/>
              <a:t>Microbiology: </a:t>
            </a:r>
            <a:r>
              <a:rPr lang="en-US" b="0" i="1" smtClean="0"/>
              <a:t>Exserohilum</a:t>
            </a:r>
            <a:r>
              <a:rPr lang="en-US" b="0" smtClean="0"/>
              <a:t> confirmed</a:t>
            </a:r>
          </a:p>
          <a:p>
            <a:pPr eaLnBrk="1" hangingPunct="1"/>
            <a:r>
              <a:rPr lang="en-US" smtClean="0"/>
              <a:t>Medical treatment:</a:t>
            </a:r>
          </a:p>
          <a:p>
            <a:pPr lvl="1" eaLnBrk="1" hangingPunct="1">
              <a:buSzTx/>
            </a:pPr>
            <a:r>
              <a:rPr lang="en-US" b="1" smtClean="0"/>
              <a:t>Inpatient</a:t>
            </a:r>
            <a:r>
              <a:rPr lang="en-US" smtClean="0"/>
              <a:t>: intravenous voriconazole</a:t>
            </a:r>
          </a:p>
          <a:p>
            <a:pPr eaLnBrk="1" hangingPunct="1"/>
            <a:r>
              <a:rPr lang="en-US" smtClean="0"/>
              <a:t>Discharge: </a:t>
            </a:r>
            <a:r>
              <a:rPr lang="en-US" b="0" smtClean="0"/>
              <a:t>58 days after last injection</a:t>
            </a:r>
          </a:p>
          <a:p>
            <a:pPr lvl="1" eaLnBrk="1" hangingPunct="1">
              <a:buSzTx/>
            </a:pPr>
            <a:r>
              <a:rPr lang="en-US" b="1" smtClean="0"/>
              <a:t>Symptoms: </a:t>
            </a:r>
            <a:r>
              <a:rPr lang="en-US" smtClean="0"/>
              <a:t>improved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oral voriconazole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u="sng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48132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2F03392D-C186-42F8-86AA-61A879FF5066}" type="slidenum">
              <a:rPr lang="en-US" smtClean="0"/>
              <a:pPr algn="r" eaLnBrk="1" hangingPunct="1"/>
              <a:t>47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118B12A8-CC33-461C-B701-D23FCA4C8CF5}" type="slidenum">
              <a:rPr lang="en-US" smtClean="0"/>
              <a:pPr algn="r" eaLnBrk="1" hangingPunct="1"/>
              <a:t>48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7338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Potential complications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from </a:t>
            </a:r>
            <a:r>
              <a:rPr lang="en-US" sz="1800" dirty="0">
                <a:solidFill>
                  <a:srgbClr val="000000"/>
                </a:solidFill>
              </a:rPr>
              <a:t>contaminated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sacroiliac injections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Low MRI threshold in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patients with contaminated </a:t>
            </a:r>
            <a:r>
              <a:rPr lang="en-US" sz="1800" dirty="0">
                <a:solidFill>
                  <a:srgbClr val="000000"/>
                </a:solidFill>
              </a:rPr>
              <a:t>sacroiliac injections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Unclear criteria </a:t>
            </a:r>
            <a:r>
              <a:rPr lang="en-US" sz="1800" b="1" dirty="0">
                <a:solidFill>
                  <a:srgbClr val="000000"/>
                </a:solidFill>
              </a:rPr>
              <a:t>for surgical </a:t>
            </a:r>
            <a:r>
              <a:rPr lang="en-US" sz="1800" b="1" dirty="0" smtClean="0">
                <a:solidFill>
                  <a:srgbClr val="000000"/>
                </a:solidFill>
              </a:rPr>
              <a:t>intervention</a:t>
            </a: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5:  </a:t>
            </a:r>
            <a:r>
              <a:rPr lang="en-US" dirty="0"/>
              <a:t>Sacroiliac </a:t>
            </a:r>
            <a:r>
              <a:rPr lang="en-US" dirty="0" smtClean="0"/>
              <a:t>Osteomyelitis </a:t>
            </a:r>
            <a:r>
              <a:rPr lang="en-US" dirty="0"/>
              <a:t>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C9314523-D112-4BF7-8A69-A17B9A8738F1}" type="slidenum">
              <a:rPr lang="en-US" smtClean="0"/>
              <a:pPr algn="r" eaLnBrk="1" hangingPunct="1"/>
              <a:t>49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914400" y="1066800"/>
            <a:ext cx="7315200" cy="51054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3500" y="1219200"/>
            <a:ext cx="6477000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Parameningeal infections, epidural abscess, </a:t>
            </a:r>
            <a:r>
              <a:rPr lang="en-US" sz="1800" dirty="0" smtClean="0">
                <a:solidFill>
                  <a:srgbClr val="000000"/>
                </a:solidFill>
              </a:rPr>
              <a:t>osteomyelitis with discitis, and sacroiliac </a:t>
            </a:r>
            <a:r>
              <a:rPr lang="en-US" sz="1800" dirty="0">
                <a:solidFill>
                  <a:srgbClr val="000000"/>
                </a:solidFill>
              </a:rPr>
              <a:t>osteomyelitis are potential complications of contaminated methylprednisolone </a:t>
            </a:r>
            <a:r>
              <a:rPr lang="en-US" sz="1800" dirty="0" smtClean="0">
                <a:solidFill>
                  <a:srgbClr val="000000"/>
                </a:solidFill>
              </a:rPr>
              <a:t>injections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Proactive outreach may identify patients earlier in their </a:t>
            </a:r>
            <a:r>
              <a:rPr lang="en-US" sz="1800" dirty="0" smtClean="0">
                <a:solidFill>
                  <a:srgbClr val="000000"/>
                </a:solidFill>
              </a:rPr>
              <a:t>course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Maintain </a:t>
            </a:r>
            <a:r>
              <a:rPr lang="en-US" sz="1800" dirty="0">
                <a:solidFill>
                  <a:srgbClr val="000000"/>
                </a:solidFill>
              </a:rPr>
              <a:t>low threshold to order MRI with and without contrast at the spinal or paraspinal injection site in patients with persistent, worse, or new </a:t>
            </a:r>
            <a:r>
              <a:rPr lang="en-US" sz="1800" dirty="0" smtClean="0">
                <a:solidFill>
                  <a:srgbClr val="000000"/>
                </a:solidFill>
              </a:rPr>
              <a:t>symptoms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Early </a:t>
            </a:r>
            <a:r>
              <a:rPr lang="en-US" sz="1800" dirty="0" smtClean="0">
                <a:solidFill>
                  <a:srgbClr val="000000"/>
                </a:solidFill>
              </a:rPr>
              <a:t>surgical </a:t>
            </a:r>
            <a:r>
              <a:rPr lang="en-US" sz="1800" dirty="0">
                <a:solidFill>
                  <a:srgbClr val="000000"/>
                </a:solidFill>
              </a:rPr>
              <a:t>consultation essential for management of </a:t>
            </a:r>
            <a:r>
              <a:rPr lang="en-US" sz="1800" dirty="0" smtClean="0">
                <a:solidFill>
                  <a:srgbClr val="000000"/>
                </a:solidFill>
              </a:rPr>
              <a:t>spinal and paraspinal infections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Optimal duration of medical treatment not yet known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1371600"/>
            <a:ext cx="7848600" cy="47244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638300"/>
            <a:ext cx="746760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Case 1: Parameningeal infection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Case 2: Epidural abscess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Case 3: Epidural abscess with minimal symptoms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Case 4: Osteomyelitis and discitis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Case 5: Sacroiliac 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steomyelitis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2CE93983-8A89-4DC4-9CD3-6D26E2CD2E1F}" type="slidenum">
              <a:rPr lang="en-US" smtClean="0"/>
              <a:pPr algn="r" eaLnBrk="1" hangingPunct="1"/>
              <a:t>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9C13840D-7370-47B5-B16C-3FFD4E421A7F}" type="slidenum">
              <a:rPr lang="en-US" smtClean="0"/>
              <a:pPr algn="r" eaLnBrk="1" hangingPunct="1"/>
              <a:t>50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1524000"/>
            <a:ext cx="3886200" cy="4495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Acknowledgements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93673" y="1524000"/>
            <a:ext cx="3740727" cy="4495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3810000" cy="4191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St. Joseph Mercy Health Systems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Ann Arbor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Paul </a:t>
            </a:r>
            <a:r>
              <a:rPr lang="en-US" sz="1600" dirty="0" err="1" smtClean="0">
                <a:solidFill>
                  <a:schemeClr val="accent6"/>
                </a:solidFill>
              </a:rPr>
              <a:t>Valenstein</a:t>
            </a:r>
            <a:r>
              <a:rPr lang="en-US" sz="1600" dirty="0" smtClean="0">
                <a:solidFill>
                  <a:schemeClr val="accent6"/>
                </a:solidFill>
              </a:rPr>
              <a:t>, MD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495800" y="1981200"/>
            <a:ext cx="4267200" cy="419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Centers for Disease Control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and Prevention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/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i="1" dirty="0" err="1" smtClean="0">
                <a:solidFill>
                  <a:srgbClr val="000000"/>
                </a:solidFill>
              </a:rPr>
              <a:t>Mycotic</a:t>
            </a:r>
            <a:r>
              <a:rPr lang="en-US" sz="1600" i="1" dirty="0" smtClean="0">
                <a:solidFill>
                  <a:srgbClr val="000000"/>
                </a:solidFill>
              </a:rPr>
              <a:t> Diseases Branch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Tom Chiller, MD MPH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Monika Roy, MD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Division of Healthcare </a:t>
            </a:r>
            <a:br>
              <a:rPr lang="en-US" sz="1600" i="1" dirty="0" smtClean="0">
                <a:solidFill>
                  <a:srgbClr val="000000"/>
                </a:solidFill>
              </a:rPr>
            </a:br>
            <a:r>
              <a:rPr lang="en-US" sz="1600" i="1" dirty="0" smtClean="0">
                <a:solidFill>
                  <a:srgbClr val="000000"/>
                </a:solidFill>
              </a:rPr>
              <a:t>Quality Promotion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John Jernigan, MD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Alice Guh, MD MPH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Raymund Dantes, MD MPH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057400"/>
            <a:ext cx="8229600" cy="411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 smtClean="0"/>
              <a:t>For more information please contact Centers for Disease Control and Prevention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0" dirty="0" smtClean="0"/>
              <a:t>1600 Clifton Road NE, Atlanta, GA  30333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0" dirty="0" smtClean="0"/>
              <a:t>Telephone: 1-800-CDC-INFO (232-4636)/TTY: 1-888-232-6348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0" dirty="0" smtClean="0"/>
              <a:t>E-mail:  cdcinfo@cdc.gov 	Web:  http://www.cdc.gov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b="0" dirty="0" smtClean="0"/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52228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National Center for Emerging and Zoonotic Infectious Diseases</a:t>
            </a:r>
          </a:p>
          <a:p>
            <a:pPr eaLnBrk="1" hangingPunct="1"/>
            <a:endParaRPr lang="en-US" smtClean="0"/>
          </a:p>
        </p:txBody>
      </p:sp>
      <p:sp>
        <p:nvSpPr>
          <p:cNvPr id="52229" name="Text Placeholder 9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Division of Foodborne, Waterborne, and Environmental Diseases</a:t>
            </a:r>
          </a:p>
        </p:txBody>
      </p:sp>
      <p:pic>
        <p:nvPicPr>
          <p:cNvPr id="52230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</a:t>
            </a:r>
            <a:r>
              <a:rPr lang="en-US" dirty="0" smtClean="0"/>
              <a:t>1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Parameningeal Infection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CFA1FB9F-FEA9-4985-983E-F30ED079308B}" type="slidenum">
              <a:rPr lang="en-US" smtClean="0"/>
              <a:pPr algn="r" eaLnBrk="1" hangingPunct="1"/>
              <a:t>7</a:t>
            </a:fld>
            <a:endParaRPr lang="en-US" smtClean="0"/>
          </a:p>
        </p:txBody>
      </p:sp>
      <p:sp>
        <p:nvSpPr>
          <p:cNvPr id="2" name="Rounded Rectangle 1"/>
          <p:cNvSpPr/>
          <p:nvPr/>
        </p:nvSpPr>
        <p:spPr>
          <a:xfrm>
            <a:off x="6096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98000"/>
                  <a:lumMod val="0"/>
                  <a:lumOff val="10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438400"/>
            <a:ext cx="3581400" cy="3810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Diagnosis: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Potential complication of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fungal  </a:t>
            </a:r>
            <a:r>
              <a:rPr lang="en-US" sz="1800" dirty="0">
                <a:solidFill>
                  <a:srgbClr val="000000"/>
                </a:solidFill>
              </a:rPr>
              <a:t>meningitis, despite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treatment</a:t>
            </a: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MRI </a:t>
            </a:r>
            <a:r>
              <a:rPr lang="en-US" sz="1800" dirty="0" smtClean="0">
                <a:solidFill>
                  <a:srgbClr val="000000"/>
                </a:solidFill>
              </a:rPr>
              <a:t>of </a:t>
            </a:r>
            <a:r>
              <a:rPr lang="en-US" sz="1800" dirty="0">
                <a:solidFill>
                  <a:srgbClr val="000000"/>
                </a:solidFill>
              </a:rPr>
              <a:t>epidural </a:t>
            </a:r>
            <a:r>
              <a:rPr lang="en-US" sz="1800" dirty="0" smtClean="0">
                <a:solidFill>
                  <a:srgbClr val="000000"/>
                </a:solidFill>
              </a:rPr>
              <a:t>injection site indicated in meningitis</a:t>
            </a: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MRI </a:t>
            </a:r>
            <a:r>
              <a:rPr lang="en-US" sz="1800" dirty="0">
                <a:solidFill>
                  <a:srgbClr val="000000"/>
                </a:solidFill>
              </a:rPr>
              <a:t>results </a:t>
            </a:r>
            <a:r>
              <a:rPr lang="en-US" sz="1800" dirty="0" smtClean="0">
                <a:solidFill>
                  <a:srgbClr val="000000"/>
                </a:solidFill>
              </a:rPr>
              <a:t>hard to interpret after surgery</a:t>
            </a:r>
            <a:r>
              <a:rPr lang="en-US" sz="1800" dirty="0">
                <a:solidFill>
                  <a:srgbClr val="000000"/>
                </a:solidFill>
              </a:rPr>
              <a:t>;  may lag behind </a:t>
            </a:r>
            <a:r>
              <a:rPr lang="en-US" sz="1800" dirty="0" smtClean="0">
                <a:solidFill>
                  <a:srgbClr val="000000"/>
                </a:solidFill>
              </a:rPr>
              <a:t>clinical </a:t>
            </a:r>
            <a:r>
              <a:rPr lang="en-US" sz="1800" dirty="0">
                <a:solidFill>
                  <a:srgbClr val="000000"/>
                </a:solidFill>
              </a:rPr>
              <a:t>improvement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133601"/>
            <a:ext cx="3733800" cy="397036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lumMod val="0"/>
                  <a:lumOff val="100000"/>
                  <a:alpha val="98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438400"/>
            <a:ext cx="37338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Treatment: </a:t>
            </a:r>
          </a:p>
          <a:p>
            <a:pPr marL="342900" lvl="1" indent="-342900"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</a:rPr>
              <a:t>Prolonged amphotericin course in some arachnoiditis cases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</a:schemeClr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1: </a:t>
            </a:r>
            <a:r>
              <a:rPr lang="en-US" dirty="0" smtClean="0"/>
              <a:t> Parameningeal </a:t>
            </a:r>
            <a:r>
              <a:rPr lang="en-US" dirty="0"/>
              <a:t>Infection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1: </a:t>
            </a:r>
            <a:r>
              <a:rPr lang="en-US" dirty="0" smtClean="0"/>
              <a:t> </a:t>
            </a:r>
            <a:r>
              <a:rPr lang="en-US" dirty="0" err="1" smtClean="0"/>
              <a:t>Parameningeal</a:t>
            </a:r>
            <a:r>
              <a:rPr lang="en-US" dirty="0" smtClean="0"/>
              <a:t> </a:t>
            </a:r>
            <a:r>
              <a:rPr lang="en-US" dirty="0"/>
              <a:t>Infection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Hospitalization 1</a:t>
            </a:r>
            <a:endParaRPr lang="en-US" dirty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477963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smtClean="0"/>
              <a:t>ID</a:t>
            </a:r>
            <a:r>
              <a:rPr lang="en-US" smtClean="0"/>
              <a:t>: </a:t>
            </a:r>
            <a:r>
              <a:rPr lang="en-US" b="0" smtClean="0"/>
              <a:t>72 y/o female</a:t>
            </a:r>
          </a:p>
          <a:p>
            <a:pPr eaLnBrk="1" hangingPunct="1"/>
            <a:r>
              <a:rPr lang="en-US" u="sng" smtClean="0"/>
              <a:t>Injection type</a:t>
            </a:r>
            <a:r>
              <a:rPr lang="en-US" smtClean="0"/>
              <a:t>: </a:t>
            </a:r>
            <a:r>
              <a:rPr lang="en-US" b="0" smtClean="0"/>
              <a:t>L3-L4 epidural </a:t>
            </a:r>
          </a:p>
          <a:p>
            <a:pPr eaLnBrk="1" hangingPunct="1"/>
            <a:r>
              <a:rPr lang="en-US" u="sng" smtClean="0"/>
              <a:t>Chief complaint</a:t>
            </a:r>
            <a:r>
              <a:rPr lang="en-US" smtClean="0"/>
              <a:t>: </a:t>
            </a:r>
            <a:r>
              <a:rPr lang="en-US" b="0" smtClean="0"/>
              <a:t>1 week of headache, neck stiffness, chills,  and fatigue 15 days after injection</a:t>
            </a:r>
          </a:p>
          <a:p>
            <a:pPr eaLnBrk="1" hangingPunct="1"/>
            <a:r>
              <a:rPr lang="en-US" u="sng" smtClean="0"/>
              <a:t>Lumbar puncture</a:t>
            </a:r>
            <a:r>
              <a:rPr lang="en-US" smtClean="0"/>
              <a:t>: </a:t>
            </a:r>
            <a:r>
              <a:rPr lang="en-US" b="0" smtClean="0"/>
              <a:t>confirmed meningitis</a:t>
            </a:r>
          </a:p>
          <a:p>
            <a:pPr lvl="1" eaLnBrk="1" hangingPunct="1">
              <a:buSzTx/>
            </a:pPr>
            <a:endParaRPr lang="en-US" smtClean="0"/>
          </a:p>
          <a:p>
            <a:pPr lvl="1" eaLnBrk="1" hangingPunct="1">
              <a:buSzTx/>
            </a:pPr>
            <a:endParaRPr lang="en-US" smtClean="0"/>
          </a:p>
          <a:p>
            <a:pPr eaLnBrk="1" hangingPunct="1"/>
            <a:r>
              <a:rPr lang="en-US" u="sng" smtClean="0"/>
              <a:t>Medical treatment</a:t>
            </a:r>
            <a:r>
              <a:rPr lang="en-US" smtClean="0"/>
              <a:t>: </a:t>
            </a:r>
          </a:p>
          <a:p>
            <a:pPr lvl="1" eaLnBrk="1" hangingPunct="1">
              <a:buSzTx/>
            </a:pPr>
            <a:r>
              <a:rPr lang="en-US" b="1" smtClean="0"/>
              <a:t>Inpatient: </a:t>
            </a:r>
            <a:r>
              <a:rPr lang="en-US" smtClean="0"/>
              <a:t>voriconazole + amphotericin for 5 days</a:t>
            </a:r>
          </a:p>
          <a:p>
            <a:pPr eaLnBrk="1" hangingPunct="1"/>
            <a:r>
              <a:rPr lang="en-US" u="sng" smtClean="0"/>
              <a:t>Discharge</a:t>
            </a:r>
            <a:r>
              <a:rPr lang="en-US" smtClean="0"/>
              <a:t>: </a:t>
            </a:r>
            <a:r>
              <a:rPr lang="en-US" b="0" smtClean="0"/>
              <a:t>26 days after injection</a:t>
            </a:r>
          </a:p>
          <a:p>
            <a:pPr lvl="1" eaLnBrk="1" hangingPunct="1">
              <a:buSzTx/>
            </a:pPr>
            <a:r>
              <a:rPr lang="en-US" b="1" smtClean="0"/>
              <a:t>Symptoms</a:t>
            </a:r>
            <a:r>
              <a:rPr lang="en-US" smtClean="0"/>
              <a:t>: Improved</a:t>
            </a:r>
          </a:p>
          <a:p>
            <a:pPr lvl="1" eaLnBrk="1" hangingPunct="1">
              <a:buSzTx/>
            </a:pPr>
            <a:r>
              <a:rPr lang="en-US" b="1" smtClean="0"/>
              <a:t>Outpatient treatment</a:t>
            </a:r>
            <a:r>
              <a:rPr lang="en-US" smtClean="0"/>
              <a:t>: oral voriconazole</a:t>
            </a:r>
          </a:p>
          <a:p>
            <a:pPr lvl="1" eaLnBrk="1" hangingPunct="1">
              <a:buSzTx/>
            </a:pPr>
            <a:endParaRPr lang="en-US" smtClean="0"/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8196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2D782AD4-94CA-4268-9073-B050B98F2838}" type="slidenum">
              <a:rPr lang="en-US" smtClean="0"/>
              <a:pPr algn="r" eaLnBrk="1" hangingPunct="1"/>
              <a:t>8</a:t>
            </a:fld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33600" y="3657600"/>
          <a:ext cx="6096000" cy="66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2590800"/>
              </a:tblGrid>
              <a:tr h="35097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WBC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549 cells/µl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T="33542" marB="33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Glucose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: 45 mg/100mL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T="33542" marB="33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PCR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: negative for fungal DNA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T="33542" marB="33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Protein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: 53 mg/100mL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T="33542" marB="33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Case 1:  Parameningeal Infection </a:t>
            </a:r>
            <a:br>
              <a:rPr lang="en-US" smtClean="0"/>
            </a:br>
            <a:r>
              <a:rPr lang="en-US" smtClean="0"/>
              <a:t>Hospitalization 2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 bwMode="auto">
          <a:xfrm>
            <a:off x="762000" y="2133600"/>
            <a:ext cx="7772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Chief complaint: </a:t>
            </a:r>
            <a:r>
              <a:rPr lang="en-US" b="0" smtClean="0"/>
              <a:t>back pain, lower extremity weakness 36 days after injection</a:t>
            </a:r>
          </a:p>
          <a:p>
            <a:pPr eaLnBrk="1" hangingPunct="1"/>
            <a:r>
              <a:rPr lang="en-US" smtClean="0"/>
              <a:t>Magnetic Resonance Imaging (MRI):</a:t>
            </a:r>
          </a:p>
          <a:p>
            <a:pPr lvl="1" eaLnBrk="1" hangingPunct="1">
              <a:buSzTx/>
            </a:pPr>
            <a:r>
              <a:rPr lang="en-US" smtClean="0"/>
              <a:t>Enhancement projecting intradural at L3 level</a:t>
            </a:r>
          </a:p>
          <a:p>
            <a:pPr lvl="1" eaLnBrk="1" hangingPunct="1">
              <a:buSzTx/>
            </a:pPr>
            <a:endParaRPr lang="en-US" smtClean="0"/>
          </a:p>
        </p:txBody>
      </p:sp>
      <p:sp>
        <p:nvSpPr>
          <p:cNvPr id="9220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601980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fld id="{C78F6857-F8CA-45DC-9586-8BD708BF63D3}" type="slidenum">
              <a:rPr lang="en-US" smtClean="0"/>
              <a:pPr algn="r" eaLnBrk="1" hangingPunct="1"/>
              <a:t>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ZID_PPT_dark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NCEZID_PPT_dark</Template>
  <TotalTime>1103</TotalTime>
  <Words>3619</Words>
  <Application>Microsoft Office PowerPoint</Application>
  <PresentationFormat>On-screen Show (4:3)</PresentationFormat>
  <Paragraphs>643</Paragraphs>
  <Slides>51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Myriad Web Pro</vt:lpstr>
      <vt:lpstr>Calibri</vt:lpstr>
      <vt:lpstr>Wingdings</vt:lpstr>
      <vt:lpstr>Courier New</vt:lpstr>
      <vt:lpstr>NCEZID_PPT_dark</vt:lpstr>
      <vt:lpstr>Photo Editor Photo</vt:lpstr>
      <vt:lpstr>CDC Webinar: Update on the Multistate Outbreak of Fungal Meningitis and Other Infections  </vt:lpstr>
      <vt:lpstr>Agenda</vt:lpstr>
      <vt:lpstr>CDC Health Update</vt:lpstr>
      <vt:lpstr>Fungal Infections Associated with Contaminated Methylprednisolone Injections —  Spinal/Paraspinal Case Series</vt:lpstr>
      <vt:lpstr>Contents</vt:lpstr>
      <vt:lpstr>Case 1:   Parameningeal Infection</vt:lpstr>
      <vt:lpstr>Case 1:  Parameningeal Infection  </vt:lpstr>
      <vt:lpstr>Case 1:  Parameningeal Infection Hospitalization 1</vt:lpstr>
      <vt:lpstr>Case 1:  Parameningeal Infection  Hospitalization 2</vt:lpstr>
      <vt:lpstr>Case 1:  MRI 36 Days after Injection  </vt:lpstr>
      <vt:lpstr>Case 1:  MRI 36 Days after Injection </vt:lpstr>
      <vt:lpstr>Case 1:  Parameningeal Infection  Hospitalization 2</vt:lpstr>
      <vt:lpstr>Case 1:  Operative Findings</vt:lpstr>
      <vt:lpstr>Case 1:  Operative Pathology</vt:lpstr>
      <vt:lpstr>Case 1:  Parameningeal Infection  Hospitalization 2</vt:lpstr>
      <vt:lpstr>Case 1:  Parameningeal Infection —  Summary</vt:lpstr>
      <vt:lpstr>Case 2:   Epidural Abscess</vt:lpstr>
      <vt:lpstr>Case 2:  Epidural Abscess </vt:lpstr>
      <vt:lpstr>Case 2:  Epidural Abscess </vt:lpstr>
      <vt:lpstr>Case 2:  MRI- T1 Weighted</vt:lpstr>
      <vt:lpstr>Case 2:  MRI- T2 Weighted, Fat Suppressed</vt:lpstr>
      <vt:lpstr>Case 2:  Epidural Abscess </vt:lpstr>
      <vt:lpstr>Case 2:  Operative Pathology</vt:lpstr>
      <vt:lpstr>Case 2:  Epidural Abscess </vt:lpstr>
      <vt:lpstr>Case 2:  Epidural Abscess — Summary </vt:lpstr>
      <vt:lpstr>Case 3:   Epidural abscess with minimal symptoms</vt:lpstr>
      <vt:lpstr>Case 3:  Epidural Abscess with Minimal Symptoms</vt:lpstr>
      <vt:lpstr>PowerPoint Presentation</vt:lpstr>
      <vt:lpstr>Case 3:  MRI 41 Days after Last Injection  </vt:lpstr>
      <vt:lpstr>Case 3:  Epidural Abscess with Minimal Symptoms</vt:lpstr>
      <vt:lpstr>Case 3:  Operative Pathology</vt:lpstr>
      <vt:lpstr>Case 3:  Epidural Abscess with Minimal Symptoms </vt:lpstr>
      <vt:lpstr>Case 3: Epidural Abscess with Minimal Symptoms — Summary</vt:lpstr>
      <vt:lpstr>Case 4:   Osteomyelitis and Discitis</vt:lpstr>
      <vt:lpstr>Case 4: Osteomyelitis and Discitis  </vt:lpstr>
      <vt:lpstr>Case 4: Osteomyelitis and Discitis</vt:lpstr>
      <vt:lpstr>Case 4:  MRI 91 Days after Injection</vt:lpstr>
      <vt:lpstr>Case 4:  MRI 91 Days after Injection</vt:lpstr>
      <vt:lpstr>Case 4:  Osteomyelitis and Discitis</vt:lpstr>
      <vt:lpstr>Case 4:  Osteomyelitis and Discitis — Summary </vt:lpstr>
      <vt:lpstr>Case 5:   Sacroiliac  Osteomyelitis</vt:lpstr>
      <vt:lpstr>Case 5:  Sacroiliac Osteomyelitis </vt:lpstr>
      <vt:lpstr>Case 5:  Sacroiliac Osteomyelitis</vt:lpstr>
      <vt:lpstr>Case 5:  MRI 44 Days after Injection</vt:lpstr>
      <vt:lpstr>Case 5:  Sacroiliac Osteomyelitis</vt:lpstr>
      <vt:lpstr>Case 5:  Operative Pathology</vt:lpstr>
      <vt:lpstr>Case 5:  Sacroiliac Osteomyelitis</vt:lpstr>
      <vt:lpstr>Case 5:  Sacroiliac Osteomyelitis — Summary</vt:lpstr>
      <vt:lpstr>Conclusions</vt:lpstr>
      <vt:lpstr>Acknowledgements</vt:lpstr>
      <vt:lpstr>Thank You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vic5</dc:creator>
  <cp:lastModifiedBy>Jim</cp:lastModifiedBy>
  <cp:revision>130</cp:revision>
  <dcterms:created xsi:type="dcterms:W3CDTF">2011-09-19T18:19:56Z</dcterms:created>
  <dcterms:modified xsi:type="dcterms:W3CDTF">2013-06-15T14:39:23Z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